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9"/>
  </p:notesMasterIdLst>
  <p:sldIdLst>
    <p:sldId id="256" r:id="rId2"/>
    <p:sldId id="295" r:id="rId3"/>
    <p:sldId id="283" r:id="rId4"/>
    <p:sldId id="259" r:id="rId5"/>
    <p:sldId id="296" r:id="rId6"/>
    <p:sldId id="338" r:id="rId7"/>
    <p:sldId id="369" r:id="rId8"/>
    <p:sldId id="297" r:id="rId9"/>
    <p:sldId id="257" r:id="rId10"/>
    <p:sldId id="298" r:id="rId11"/>
    <p:sldId id="300" r:id="rId12"/>
    <p:sldId id="261" r:id="rId13"/>
    <p:sldId id="301" r:id="rId14"/>
    <p:sldId id="302" r:id="rId15"/>
    <p:sldId id="264" r:id="rId16"/>
    <p:sldId id="305" r:id="rId17"/>
    <p:sldId id="335" r:id="rId18"/>
    <p:sldId id="336" r:id="rId19"/>
    <p:sldId id="337" r:id="rId20"/>
    <p:sldId id="315" r:id="rId21"/>
    <p:sldId id="310" r:id="rId22"/>
    <p:sldId id="312" r:id="rId23"/>
    <p:sldId id="311" r:id="rId24"/>
    <p:sldId id="314" r:id="rId25"/>
    <p:sldId id="367" r:id="rId26"/>
    <p:sldId id="324" r:id="rId27"/>
    <p:sldId id="366" r:id="rId28"/>
    <p:sldId id="327" r:id="rId29"/>
    <p:sldId id="333" r:id="rId30"/>
    <p:sldId id="328" r:id="rId31"/>
    <p:sldId id="345" r:id="rId32"/>
    <p:sldId id="330" r:id="rId33"/>
    <p:sldId id="329" r:id="rId34"/>
    <p:sldId id="365" r:id="rId35"/>
    <p:sldId id="304" r:id="rId36"/>
    <p:sldId id="316" r:id="rId37"/>
    <p:sldId id="319" r:id="rId38"/>
    <p:sldId id="317" r:id="rId39"/>
    <p:sldId id="347" r:id="rId40"/>
    <p:sldId id="320" r:id="rId41"/>
    <p:sldId id="318" r:id="rId42"/>
    <p:sldId id="321" r:id="rId43"/>
    <p:sldId id="344" r:id="rId44"/>
    <p:sldId id="354" r:id="rId45"/>
    <p:sldId id="355" r:id="rId46"/>
    <p:sldId id="348" r:id="rId47"/>
    <p:sldId id="368" r:id="rId48"/>
    <p:sldId id="349" r:id="rId49"/>
    <p:sldId id="350" r:id="rId50"/>
    <p:sldId id="351" r:id="rId51"/>
    <p:sldId id="352" r:id="rId52"/>
    <p:sldId id="357" r:id="rId53"/>
    <p:sldId id="356" r:id="rId54"/>
    <p:sldId id="359" r:id="rId55"/>
    <p:sldId id="322" r:id="rId56"/>
    <p:sldId id="339" r:id="rId57"/>
    <p:sldId id="360" r:id="rId58"/>
    <p:sldId id="361" r:id="rId59"/>
    <p:sldId id="362" r:id="rId60"/>
    <p:sldId id="363" r:id="rId61"/>
    <p:sldId id="364" r:id="rId62"/>
    <p:sldId id="313" r:id="rId63"/>
    <p:sldId id="307" r:id="rId64"/>
    <p:sldId id="308" r:id="rId65"/>
    <p:sldId id="309" r:id="rId66"/>
    <p:sldId id="323" r:id="rId67"/>
    <p:sldId id="278"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Roboto" panose="02000000000000000000" pitchFamily="2" charset="0"/>
      <p:regular r:id="rId74"/>
      <p:bold r:id="rId75"/>
      <p:italic r:id="rId76"/>
      <p:boldItalic r:id="rId77"/>
    </p:embeddedFont>
    <p:embeddedFont>
      <p:font typeface="Source Sans Pro" panose="020B0503030403020204" pitchFamily="34" charset="0"/>
      <p:regular r:id="rId78"/>
      <p:bold r:id="rId79"/>
      <p:italic r:id="rId80"/>
      <p:boldItalic r:id="rId81"/>
    </p:embeddedFont>
    <p:embeddedFont>
      <p:font typeface="Titillium Web" panose="000005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141" d="100"/>
          <a:sy n="141" d="100"/>
        </p:scale>
        <p:origin x="14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791907514450865E-2"/>
          <c:y val="0.23495844875346256"/>
          <c:w val="0.93641618497109824"/>
          <c:h val="0.56982616092656013"/>
        </c:manualLayout>
      </c:layout>
      <c:pie3DChart>
        <c:varyColors val="1"/>
        <c:ser>
          <c:idx val="0"/>
          <c:order val="0"/>
          <c:tx>
            <c:strRef>
              <c:f>Sheet1!$B$1</c:f>
              <c:strCache>
                <c:ptCount val="1"/>
                <c:pt idx="0">
                  <c:v>Data Split</c:v>
                </c:pt>
              </c:strCache>
            </c:strRef>
          </c:tx>
          <c:explosion val="59"/>
          <c:dPt>
            <c:idx val="0"/>
            <c:bubble3D val="0"/>
            <c:explosion val="35"/>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76-4F51-9B97-01FE10D332FB}"/>
              </c:ext>
            </c:extLst>
          </c:dPt>
          <c:dPt>
            <c:idx val="1"/>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B417-4D5D-9A21-BA6E0445C9C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Train Data</c:v>
                </c:pt>
                <c:pt idx="1">
                  <c:v>Test Data</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C976-4F51-9B97-01FE10D332FB}"/>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jpg"/><Relationship Id="rId2" Type="http://schemas.openxmlformats.org/officeDocument/2006/relationships/image" Target="../media/image53.png"/><Relationship Id="rId1" Type="http://schemas.openxmlformats.org/officeDocument/2006/relationships/image" Target="../media/image52.pn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jpg"/><Relationship Id="rId2" Type="http://schemas.openxmlformats.org/officeDocument/2006/relationships/image" Target="../media/image53.png"/><Relationship Id="rId1" Type="http://schemas.openxmlformats.org/officeDocument/2006/relationships/image" Target="../media/image52.pn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F79DF3-2067-4C79-853B-FEBF83A0C8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DB3B0F-030F-4B82-9050-F997FF46484B}">
      <dgm:prSet/>
      <dgm:spPr/>
      <dgm:t>
        <a:bodyPr/>
        <a:lstStyle/>
        <a:p>
          <a:pPr algn="ctr"/>
          <a:r>
            <a:rPr lang="en-US" b="1" i="0" baseline="0" dirty="0"/>
            <a:t>STATEMENT</a:t>
          </a:r>
          <a:br>
            <a:rPr lang="en-US" b="1" i="0" baseline="0" dirty="0"/>
          </a:br>
          <a:r>
            <a:rPr lang="en-US" b="1" i="0" dirty="0"/>
            <a:t>There is a significant difference in the trip duration between trips with a single passenger and trips with multiple passengers.</a:t>
          </a:r>
          <a:endParaRPr lang="en-US" dirty="0"/>
        </a:p>
      </dgm:t>
    </dgm:pt>
    <dgm:pt modelId="{5998D773-0DB1-42E3-903F-98784F61BA7A}" type="parTrans" cxnId="{4CE97569-8518-46E9-8D75-A88E744AA1E7}">
      <dgm:prSet/>
      <dgm:spPr/>
      <dgm:t>
        <a:bodyPr/>
        <a:lstStyle/>
        <a:p>
          <a:endParaRPr lang="en-US"/>
        </a:p>
      </dgm:t>
    </dgm:pt>
    <dgm:pt modelId="{D664EEC7-A302-4C32-B17D-E72C6C3FFA98}" type="sibTrans" cxnId="{4CE97569-8518-46E9-8D75-A88E744AA1E7}">
      <dgm:prSet/>
      <dgm:spPr/>
      <dgm:t>
        <a:bodyPr/>
        <a:lstStyle/>
        <a:p>
          <a:endParaRPr lang="en-US"/>
        </a:p>
      </dgm:t>
    </dgm:pt>
    <dgm:pt modelId="{60C0C07F-FA61-4FD2-9D7B-96F3D218DEB1}" type="pres">
      <dgm:prSet presAssocID="{6AF79DF3-2067-4C79-853B-FEBF83A0C890}" presName="linear" presStyleCnt="0">
        <dgm:presLayoutVars>
          <dgm:animLvl val="lvl"/>
          <dgm:resizeHandles val="exact"/>
        </dgm:presLayoutVars>
      </dgm:prSet>
      <dgm:spPr/>
    </dgm:pt>
    <dgm:pt modelId="{45640821-8460-4B38-B063-EB4DE48EEB67}" type="pres">
      <dgm:prSet presAssocID="{04DB3B0F-030F-4B82-9050-F997FF46484B}" presName="parentText" presStyleLbl="node1" presStyleIdx="0" presStyleCnt="1">
        <dgm:presLayoutVars>
          <dgm:chMax val="0"/>
          <dgm:bulletEnabled val="1"/>
        </dgm:presLayoutVars>
      </dgm:prSet>
      <dgm:spPr/>
    </dgm:pt>
  </dgm:ptLst>
  <dgm:cxnLst>
    <dgm:cxn modelId="{B5CB1B40-FFB8-4806-90FA-307ED9A48C2E}" type="presOf" srcId="{6AF79DF3-2067-4C79-853B-FEBF83A0C890}" destId="{60C0C07F-FA61-4FD2-9D7B-96F3D218DEB1}" srcOrd="0" destOrd="0" presId="urn:microsoft.com/office/officeart/2005/8/layout/vList2"/>
    <dgm:cxn modelId="{4CE97569-8518-46E9-8D75-A88E744AA1E7}" srcId="{6AF79DF3-2067-4C79-853B-FEBF83A0C890}" destId="{04DB3B0F-030F-4B82-9050-F997FF46484B}" srcOrd="0" destOrd="0" parTransId="{5998D773-0DB1-42E3-903F-98784F61BA7A}" sibTransId="{D664EEC7-A302-4C32-B17D-E72C6C3FFA98}"/>
    <dgm:cxn modelId="{FDBB939E-A5A1-4BBD-8E24-3401E63A3994}" type="presOf" srcId="{04DB3B0F-030F-4B82-9050-F997FF46484B}" destId="{45640821-8460-4B38-B063-EB4DE48EEB67}" srcOrd="0" destOrd="0" presId="urn:microsoft.com/office/officeart/2005/8/layout/vList2"/>
    <dgm:cxn modelId="{54948FD7-5670-47A4-AEDF-9EAB7594CD28}" type="presParOf" srcId="{60C0C07F-FA61-4FD2-9D7B-96F3D218DEB1}" destId="{45640821-8460-4B38-B063-EB4DE48EEB6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C6E4EBB-B360-4256-A587-28590E304904}" type="doc">
      <dgm:prSet loTypeId="urn:microsoft.com/office/officeart/2005/8/layout/matrix3" loCatId="matrix" qsTypeId="urn:microsoft.com/office/officeart/2005/8/quickstyle/simple2" qsCatId="simple" csTypeId="urn:microsoft.com/office/officeart/2005/8/colors/colorful2" csCatId="colorful" phldr="1"/>
      <dgm:spPr/>
      <dgm:t>
        <a:bodyPr/>
        <a:lstStyle/>
        <a:p>
          <a:endParaRPr lang="en-US"/>
        </a:p>
      </dgm:t>
    </dgm:pt>
    <dgm:pt modelId="{08293284-10CE-4C71-A617-B6BF3A850F7B}">
      <dgm:prSet/>
      <dgm:spPr/>
      <dgm:t>
        <a:bodyPr/>
        <a:lstStyle/>
        <a:p>
          <a:r>
            <a:rPr lang="en-IN" b="0" i="0" dirty="0"/>
            <a:t>Root Mean square Error: 2</a:t>
          </a:r>
          <a:r>
            <a:rPr lang="en-IN" b="1" i="0" dirty="0"/>
            <a:t>13.28</a:t>
          </a:r>
          <a:endParaRPr lang="en-US" b="1" dirty="0"/>
        </a:p>
      </dgm:t>
    </dgm:pt>
    <dgm:pt modelId="{41E098FE-8A2C-4298-87A7-7C269933CE64}" type="parTrans" cxnId="{5479C5DC-232F-40B6-A2A6-C77095789A09}">
      <dgm:prSet/>
      <dgm:spPr/>
      <dgm:t>
        <a:bodyPr/>
        <a:lstStyle/>
        <a:p>
          <a:endParaRPr lang="en-US"/>
        </a:p>
      </dgm:t>
    </dgm:pt>
    <dgm:pt modelId="{E867AB4F-706F-400C-BE33-34CFC35D5064}" type="sibTrans" cxnId="{5479C5DC-232F-40B6-A2A6-C77095789A09}">
      <dgm:prSet/>
      <dgm:spPr/>
      <dgm:t>
        <a:bodyPr/>
        <a:lstStyle/>
        <a:p>
          <a:endParaRPr lang="en-US"/>
        </a:p>
      </dgm:t>
    </dgm:pt>
    <dgm:pt modelId="{FF3712F7-3E06-4F8C-A0AF-C90E5B91B9CD}">
      <dgm:prSet/>
      <dgm:spPr/>
      <dgm:t>
        <a:bodyPr/>
        <a:lstStyle/>
        <a:p>
          <a:r>
            <a:rPr lang="en-IN" b="0" i="0" dirty="0"/>
            <a:t>Mean Absolute Error : </a:t>
          </a:r>
          <a:r>
            <a:rPr lang="en-IN" b="1" i="0" dirty="0"/>
            <a:t>151.79</a:t>
          </a:r>
          <a:endParaRPr lang="en-US" b="1" dirty="0"/>
        </a:p>
      </dgm:t>
    </dgm:pt>
    <dgm:pt modelId="{4125FEF1-288F-4C51-9A04-1A424126A3F6}" type="parTrans" cxnId="{8250545F-71B8-4BD3-83E8-FCEB425DD200}">
      <dgm:prSet/>
      <dgm:spPr/>
      <dgm:t>
        <a:bodyPr/>
        <a:lstStyle/>
        <a:p>
          <a:endParaRPr lang="en-US"/>
        </a:p>
      </dgm:t>
    </dgm:pt>
    <dgm:pt modelId="{76FED2A2-8D8C-458D-BBF0-9AFD053DFD8D}" type="sibTrans" cxnId="{8250545F-71B8-4BD3-83E8-FCEB425DD200}">
      <dgm:prSet/>
      <dgm:spPr/>
      <dgm:t>
        <a:bodyPr/>
        <a:lstStyle/>
        <a:p>
          <a:endParaRPr lang="en-US"/>
        </a:p>
      </dgm:t>
    </dgm:pt>
    <dgm:pt modelId="{41A7E482-2AF7-4263-9BF4-25BC95D8661F}">
      <dgm:prSet/>
      <dgm:spPr/>
      <dgm:t>
        <a:bodyPr/>
        <a:lstStyle/>
        <a:p>
          <a:r>
            <a:rPr lang="en-IN" b="0" i="0" dirty="0"/>
            <a:t>R2 : </a:t>
          </a:r>
          <a:r>
            <a:rPr lang="en-IN" b="1" i="0" dirty="0"/>
            <a:t>0.72</a:t>
          </a:r>
          <a:endParaRPr lang="en-US" b="1" dirty="0"/>
        </a:p>
      </dgm:t>
    </dgm:pt>
    <dgm:pt modelId="{20A7D14C-69B9-469F-B500-D2F08C4AA35A}" type="parTrans" cxnId="{9264E311-3836-4438-8D15-F0C8CF3CC950}">
      <dgm:prSet/>
      <dgm:spPr/>
      <dgm:t>
        <a:bodyPr/>
        <a:lstStyle/>
        <a:p>
          <a:endParaRPr lang="en-US"/>
        </a:p>
      </dgm:t>
    </dgm:pt>
    <dgm:pt modelId="{51E5B5EB-C3D5-4800-AFAC-06624BA4A045}" type="sibTrans" cxnId="{9264E311-3836-4438-8D15-F0C8CF3CC950}">
      <dgm:prSet/>
      <dgm:spPr/>
      <dgm:t>
        <a:bodyPr/>
        <a:lstStyle/>
        <a:p>
          <a:endParaRPr lang="en-US"/>
        </a:p>
      </dgm:t>
    </dgm:pt>
    <dgm:pt modelId="{89C8978B-AFC0-4460-83B8-BD3E4F2D2BE9}">
      <dgm:prSet/>
      <dgm:spPr/>
      <dgm:t>
        <a:bodyPr/>
        <a:lstStyle/>
        <a:p>
          <a:r>
            <a:rPr lang="en-IN" b="0" i="0" dirty="0"/>
            <a:t>Adjusted R2 : </a:t>
          </a:r>
          <a:r>
            <a:rPr lang="en-IN" b="1" i="0" dirty="0"/>
            <a:t>0.72</a:t>
          </a:r>
          <a:endParaRPr lang="en-US" b="1" dirty="0"/>
        </a:p>
      </dgm:t>
    </dgm:pt>
    <dgm:pt modelId="{38D7AC8B-67D1-446E-9704-150777306D2D}" type="parTrans" cxnId="{05EF3EEB-6A28-4450-B584-A5A9DB2F2AA6}">
      <dgm:prSet/>
      <dgm:spPr/>
      <dgm:t>
        <a:bodyPr/>
        <a:lstStyle/>
        <a:p>
          <a:endParaRPr lang="en-US"/>
        </a:p>
      </dgm:t>
    </dgm:pt>
    <dgm:pt modelId="{7C7B98A1-AA65-4F3A-BCC2-76863CE73B68}" type="sibTrans" cxnId="{05EF3EEB-6A28-4450-B584-A5A9DB2F2AA6}">
      <dgm:prSet/>
      <dgm:spPr/>
      <dgm:t>
        <a:bodyPr/>
        <a:lstStyle/>
        <a:p>
          <a:endParaRPr lang="en-US"/>
        </a:p>
      </dgm:t>
    </dgm:pt>
    <dgm:pt modelId="{6E9F14C9-2CA7-4BAC-8DD0-A744B1F80ED4}" type="pres">
      <dgm:prSet presAssocID="{7C6E4EBB-B360-4256-A587-28590E304904}" presName="matrix" presStyleCnt="0">
        <dgm:presLayoutVars>
          <dgm:chMax val="1"/>
          <dgm:dir/>
          <dgm:resizeHandles val="exact"/>
        </dgm:presLayoutVars>
      </dgm:prSet>
      <dgm:spPr/>
    </dgm:pt>
    <dgm:pt modelId="{28124992-7D42-405D-9C41-6B9980130255}" type="pres">
      <dgm:prSet presAssocID="{7C6E4EBB-B360-4256-A587-28590E304904}" presName="diamond" presStyleLbl="bgShp" presStyleIdx="0" presStyleCnt="1"/>
      <dgm:spPr/>
    </dgm:pt>
    <dgm:pt modelId="{C14DE13B-2B47-4847-97D9-8511DD2E6CD4}" type="pres">
      <dgm:prSet presAssocID="{7C6E4EBB-B360-4256-A587-28590E304904}" presName="quad1" presStyleLbl="node1" presStyleIdx="0" presStyleCnt="4">
        <dgm:presLayoutVars>
          <dgm:chMax val="0"/>
          <dgm:chPref val="0"/>
          <dgm:bulletEnabled val="1"/>
        </dgm:presLayoutVars>
      </dgm:prSet>
      <dgm:spPr/>
    </dgm:pt>
    <dgm:pt modelId="{8B09E998-FA57-46C6-A345-507130FC0372}" type="pres">
      <dgm:prSet presAssocID="{7C6E4EBB-B360-4256-A587-28590E304904}" presName="quad2" presStyleLbl="node1" presStyleIdx="1" presStyleCnt="4">
        <dgm:presLayoutVars>
          <dgm:chMax val="0"/>
          <dgm:chPref val="0"/>
          <dgm:bulletEnabled val="1"/>
        </dgm:presLayoutVars>
      </dgm:prSet>
      <dgm:spPr/>
    </dgm:pt>
    <dgm:pt modelId="{83B5A43F-7B01-45B5-B903-BED34F614E26}" type="pres">
      <dgm:prSet presAssocID="{7C6E4EBB-B360-4256-A587-28590E304904}" presName="quad3" presStyleLbl="node1" presStyleIdx="2" presStyleCnt="4">
        <dgm:presLayoutVars>
          <dgm:chMax val="0"/>
          <dgm:chPref val="0"/>
          <dgm:bulletEnabled val="1"/>
        </dgm:presLayoutVars>
      </dgm:prSet>
      <dgm:spPr/>
    </dgm:pt>
    <dgm:pt modelId="{C17AD6B4-957D-48D6-81EE-7CC7334F6E3C}" type="pres">
      <dgm:prSet presAssocID="{7C6E4EBB-B360-4256-A587-28590E304904}" presName="quad4" presStyleLbl="node1" presStyleIdx="3" presStyleCnt="4">
        <dgm:presLayoutVars>
          <dgm:chMax val="0"/>
          <dgm:chPref val="0"/>
          <dgm:bulletEnabled val="1"/>
        </dgm:presLayoutVars>
      </dgm:prSet>
      <dgm:spPr/>
    </dgm:pt>
  </dgm:ptLst>
  <dgm:cxnLst>
    <dgm:cxn modelId="{9264E311-3836-4438-8D15-F0C8CF3CC950}" srcId="{7C6E4EBB-B360-4256-A587-28590E304904}" destId="{41A7E482-2AF7-4263-9BF4-25BC95D8661F}" srcOrd="2" destOrd="0" parTransId="{20A7D14C-69B9-469F-B500-D2F08C4AA35A}" sibTransId="{51E5B5EB-C3D5-4800-AFAC-06624BA4A045}"/>
    <dgm:cxn modelId="{CB4FA623-D6DA-4616-BCE3-459E386CA834}" type="presOf" srcId="{41A7E482-2AF7-4263-9BF4-25BC95D8661F}" destId="{83B5A43F-7B01-45B5-B903-BED34F614E26}" srcOrd="0" destOrd="0" presId="urn:microsoft.com/office/officeart/2005/8/layout/matrix3"/>
    <dgm:cxn modelId="{8250545F-71B8-4BD3-83E8-FCEB425DD200}" srcId="{7C6E4EBB-B360-4256-A587-28590E304904}" destId="{FF3712F7-3E06-4F8C-A0AF-C90E5B91B9CD}" srcOrd="1" destOrd="0" parTransId="{4125FEF1-288F-4C51-9A04-1A424126A3F6}" sibTransId="{76FED2A2-8D8C-458D-BBF0-9AFD053DFD8D}"/>
    <dgm:cxn modelId="{3043DD62-A6D8-4F0E-B2AB-2D16915FB3EE}" type="presOf" srcId="{08293284-10CE-4C71-A617-B6BF3A850F7B}" destId="{C14DE13B-2B47-4847-97D9-8511DD2E6CD4}" srcOrd="0" destOrd="0" presId="urn:microsoft.com/office/officeart/2005/8/layout/matrix3"/>
    <dgm:cxn modelId="{DADB78C0-6EE2-493E-AC01-B58D909DDBCD}" type="presOf" srcId="{89C8978B-AFC0-4460-83B8-BD3E4F2D2BE9}" destId="{C17AD6B4-957D-48D6-81EE-7CC7334F6E3C}" srcOrd="0" destOrd="0" presId="urn:microsoft.com/office/officeart/2005/8/layout/matrix3"/>
    <dgm:cxn modelId="{175587C6-269A-4152-9E51-B241FE0645E4}" type="presOf" srcId="{7C6E4EBB-B360-4256-A587-28590E304904}" destId="{6E9F14C9-2CA7-4BAC-8DD0-A744B1F80ED4}" srcOrd="0" destOrd="0" presId="urn:microsoft.com/office/officeart/2005/8/layout/matrix3"/>
    <dgm:cxn modelId="{5479C5DC-232F-40B6-A2A6-C77095789A09}" srcId="{7C6E4EBB-B360-4256-A587-28590E304904}" destId="{08293284-10CE-4C71-A617-B6BF3A850F7B}" srcOrd="0" destOrd="0" parTransId="{41E098FE-8A2C-4298-87A7-7C269933CE64}" sibTransId="{E867AB4F-706F-400C-BE33-34CFC35D5064}"/>
    <dgm:cxn modelId="{9D36E5E5-8000-4CC9-8B34-716137C0870B}" type="presOf" srcId="{FF3712F7-3E06-4F8C-A0AF-C90E5B91B9CD}" destId="{8B09E998-FA57-46C6-A345-507130FC0372}" srcOrd="0" destOrd="0" presId="urn:microsoft.com/office/officeart/2005/8/layout/matrix3"/>
    <dgm:cxn modelId="{05EF3EEB-6A28-4450-B584-A5A9DB2F2AA6}" srcId="{7C6E4EBB-B360-4256-A587-28590E304904}" destId="{89C8978B-AFC0-4460-83B8-BD3E4F2D2BE9}" srcOrd="3" destOrd="0" parTransId="{38D7AC8B-67D1-446E-9704-150777306D2D}" sibTransId="{7C7B98A1-AA65-4F3A-BCC2-76863CE73B68}"/>
    <dgm:cxn modelId="{66EDAA85-6E36-4E2F-BD90-E4B4AA382E06}" type="presParOf" srcId="{6E9F14C9-2CA7-4BAC-8DD0-A744B1F80ED4}" destId="{28124992-7D42-405D-9C41-6B9980130255}" srcOrd="0" destOrd="0" presId="urn:microsoft.com/office/officeart/2005/8/layout/matrix3"/>
    <dgm:cxn modelId="{775ACA83-1CB9-4F73-A332-154258A02BAD}" type="presParOf" srcId="{6E9F14C9-2CA7-4BAC-8DD0-A744B1F80ED4}" destId="{C14DE13B-2B47-4847-97D9-8511DD2E6CD4}" srcOrd="1" destOrd="0" presId="urn:microsoft.com/office/officeart/2005/8/layout/matrix3"/>
    <dgm:cxn modelId="{00C5EB6E-CE8B-4FB0-AF47-367135806640}" type="presParOf" srcId="{6E9F14C9-2CA7-4BAC-8DD0-A744B1F80ED4}" destId="{8B09E998-FA57-46C6-A345-507130FC0372}" srcOrd="2" destOrd="0" presId="urn:microsoft.com/office/officeart/2005/8/layout/matrix3"/>
    <dgm:cxn modelId="{4FD1B68B-1B2A-48E7-BB91-9E329958200C}" type="presParOf" srcId="{6E9F14C9-2CA7-4BAC-8DD0-A744B1F80ED4}" destId="{83B5A43F-7B01-45B5-B903-BED34F614E26}" srcOrd="3" destOrd="0" presId="urn:microsoft.com/office/officeart/2005/8/layout/matrix3"/>
    <dgm:cxn modelId="{7C658AA1-AF24-408D-9329-F257DDE28E94}" type="presParOf" srcId="{6E9F14C9-2CA7-4BAC-8DD0-A744B1F80ED4}" destId="{C17AD6B4-957D-48D6-81EE-7CC7334F6E3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488C8564-486F-45A8-978A-360AF7E8B256}" type="doc">
      <dgm:prSet loTypeId="urn:microsoft.com/office/officeart/2005/8/layout/hList6" loCatId="list" qsTypeId="urn:microsoft.com/office/officeart/2005/8/quickstyle/3d9" qsCatId="3D" csTypeId="urn:microsoft.com/office/officeart/2005/8/colors/accent1_3" csCatId="accent1"/>
      <dgm:spPr/>
      <dgm:t>
        <a:bodyPr/>
        <a:lstStyle/>
        <a:p>
          <a:endParaRPr lang="en-US"/>
        </a:p>
      </dgm:t>
    </dgm:pt>
    <dgm:pt modelId="{298DCC2C-5CDC-4B47-A89A-093697D4A326}">
      <dgm:prSet/>
      <dgm:spPr/>
      <dgm:t>
        <a:bodyPr/>
        <a:lstStyle/>
        <a:p>
          <a:r>
            <a:rPr lang="en-US" b="1" i="0" dirty="0"/>
            <a:t>For transportation services in NYC</a:t>
          </a:r>
          <a:endParaRPr lang="en-US" dirty="0"/>
        </a:p>
      </dgm:t>
    </dgm:pt>
    <dgm:pt modelId="{B61172FC-D029-4237-BAB1-011B59D4559D}" type="parTrans" cxnId="{2B875DC1-139E-4726-9FEA-011D5FF05F42}">
      <dgm:prSet/>
      <dgm:spPr/>
      <dgm:t>
        <a:bodyPr/>
        <a:lstStyle/>
        <a:p>
          <a:endParaRPr lang="en-US"/>
        </a:p>
      </dgm:t>
    </dgm:pt>
    <dgm:pt modelId="{08814211-E254-4364-AB55-82E2E3D70164}" type="sibTrans" cxnId="{2B875DC1-139E-4726-9FEA-011D5FF05F42}">
      <dgm:prSet/>
      <dgm:spPr/>
      <dgm:t>
        <a:bodyPr/>
        <a:lstStyle/>
        <a:p>
          <a:endParaRPr lang="en-US"/>
        </a:p>
      </dgm:t>
    </dgm:pt>
    <dgm:pt modelId="{989B1F9D-4054-430E-8820-CD342F5E285F}">
      <dgm:prSet/>
      <dgm:spPr/>
      <dgm:t>
        <a:bodyPr/>
        <a:lstStyle/>
        <a:p>
          <a:r>
            <a:rPr lang="en-US" b="1" i="0" dirty="0"/>
            <a:t>Including reducing wait times for passengers</a:t>
          </a:r>
          <a:endParaRPr lang="en-US" dirty="0"/>
        </a:p>
      </dgm:t>
    </dgm:pt>
    <dgm:pt modelId="{4ABE3490-5DCF-4389-828F-583CAB9F4B26}" type="parTrans" cxnId="{C2E3EC85-9377-44D2-AA8B-4213ED1A7550}">
      <dgm:prSet/>
      <dgm:spPr/>
      <dgm:t>
        <a:bodyPr/>
        <a:lstStyle/>
        <a:p>
          <a:endParaRPr lang="en-US"/>
        </a:p>
      </dgm:t>
    </dgm:pt>
    <dgm:pt modelId="{D722D0A2-0915-4651-85A9-15D1AC1B014E}" type="sibTrans" cxnId="{C2E3EC85-9377-44D2-AA8B-4213ED1A7550}">
      <dgm:prSet/>
      <dgm:spPr/>
      <dgm:t>
        <a:bodyPr/>
        <a:lstStyle/>
        <a:p>
          <a:endParaRPr lang="en-US"/>
        </a:p>
      </dgm:t>
    </dgm:pt>
    <dgm:pt modelId="{28EE03F7-FD4C-4ED9-A1C4-073C6E1473CB}">
      <dgm:prSet/>
      <dgm:spPr/>
      <dgm:t>
        <a:bodyPr/>
        <a:lstStyle/>
        <a:p>
          <a:r>
            <a:rPr lang="en-US" b="1" i="0" dirty="0"/>
            <a:t>Optimizing driver routes</a:t>
          </a:r>
          <a:r>
            <a:rPr lang="en-US" b="0" i="0" dirty="0"/>
            <a:t> and</a:t>
          </a:r>
          <a:endParaRPr lang="en-US" dirty="0"/>
        </a:p>
      </dgm:t>
    </dgm:pt>
    <dgm:pt modelId="{7D0C16F7-1349-4C73-992B-A32E3ADA15A9}" type="parTrans" cxnId="{85A6092D-1819-4686-B158-5C1C0DD334B4}">
      <dgm:prSet/>
      <dgm:spPr/>
      <dgm:t>
        <a:bodyPr/>
        <a:lstStyle/>
        <a:p>
          <a:endParaRPr lang="en-US"/>
        </a:p>
      </dgm:t>
    </dgm:pt>
    <dgm:pt modelId="{5BDF34D6-6EEE-4C71-B510-712CB16BFA37}" type="sibTrans" cxnId="{85A6092D-1819-4686-B158-5C1C0DD334B4}">
      <dgm:prSet/>
      <dgm:spPr/>
      <dgm:t>
        <a:bodyPr/>
        <a:lstStyle/>
        <a:p>
          <a:endParaRPr lang="en-US"/>
        </a:p>
      </dgm:t>
    </dgm:pt>
    <dgm:pt modelId="{0851DA27-3B79-4210-ADB2-D616E5555962}">
      <dgm:prSet/>
      <dgm:spPr/>
      <dgm:t>
        <a:bodyPr/>
        <a:lstStyle/>
        <a:p>
          <a:r>
            <a:rPr lang="en-US" b="1" i="0" dirty="0"/>
            <a:t>Improving overall transportation efficiency</a:t>
          </a:r>
          <a:endParaRPr lang="en-US" dirty="0"/>
        </a:p>
      </dgm:t>
    </dgm:pt>
    <dgm:pt modelId="{69FEBBFD-40F2-4A4B-90CC-70F514B80F53}" type="parTrans" cxnId="{42F8469E-9CDB-4D20-97D1-E9FC6F793169}">
      <dgm:prSet/>
      <dgm:spPr/>
      <dgm:t>
        <a:bodyPr/>
        <a:lstStyle/>
        <a:p>
          <a:endParaRPr lang="en-US"/>
        </a:p>
      </dgm:t>
    </dgm:pt>
    <dgm:pt modelId="{1EBC06EF-5792-4220-AD6A-61EC1905ABBB}" type="sibTrans" cxnId="{42F8469E-9CDB-4D20-97D1-E9FC6F793169}">
      <dgm:prSet/>
      <dgm:spPr/>
      <dgm:t>
        <a:bodyPr/>
        <a:lstStyle/>
        <a:p>
          <a:endParaRPr lang="en-US"/>
        </a:p>
      </dgm:t>
    </dgm:pt>
    <dgm:pt modelId="{1FF32D22-5465-4924-974B-2921F460604B}" type="pres">
      <dgm:prSet presAssocID="{488C8564-486F-45A8-978A-360AF7E8B256}" presName="Name0" presStyleCnt="0">
        <dgm:presLayoutVars>
          <dgm:dir/>
          <dgm:resizeHandles val="exact"/>
        </dgm:presLayoutVars>
      </dgm:prSet>
      <dgm:spPr/>
    </dgm:pt>
    <dgm:pt modelId="{C1FD1728-23AA-4AEA-894E-50FA77D639AA}" type="pres">
      <dgm:prSet presAssocID="{298DCC2C-5CDC-4B47-A89A-093697D4A326}" presName="node" presStyleLbl="node1" presStyleIdx="0" presStyleCnt="4" custLinFactNeighborX="38668" custLinFactNeighborY="1956">
        <dgm:presLayoutVars>
          <dgm:bulletEnabled val="1"/>
        </dgm:presLayoutVars>
      </dgm:prSet>
      <dgm:spPr/>
    </dgm:pt>
    <dgm:pt modelId="{CFDF2301-ABAB-4D40-A571-6973F82B5269}" type="pres">
      <dgm:prSet presAssocID="{08814211-E254-4364-AB55-82E2E3D70164}" presName="sibTrans" presStyleCnt="0"/>
      <dgm:spPr/>
    </dgm:pt>
    <dgm:pt modelId="{98E346CC-7F46-43BA-BCF7-C3FA431BB599}" type="pres">
      <dgm:prSet presAssocID="{989B1F9D-4054-430E-8820-CD342F5E285F}" presName="node" presStyleLbl="node1" presStyleIdx="1" presStyleCnt="4">
        <dgm:presLayoutVars>
          <dgm:bulletEnabled val="1"/>
        </dgm:presLayoutVars>
      </dgm:prSet>
      <dgm:spPr/>
    </dgm:pt>
    <dgm:pt modelId="{506F2F47-C115-4A83-AB7E-1BEF56449CE1}" type="pres">
      <dgm:prSet presAssocID="{D722D0A2-0915-4651-85A9-15D1AC1B014E}" presName="sibTrans" presStyleCnt="0"/>
      <dgm:spPr/>
    </dgm:pt>
    <dgm:pt modelId="{409519AF-952B-4D34-9509-3A9FE195C7ED}" type="pres">
      <dgm:prSet presAssocID="{28EE03F7-FD4C-4ED9-A1C4-073C6E1473CB}" presName="node" presStyleLbl="node1" presStyleIdx="2" presStyleCnt="4">
        <dgm:presLayoutVars>
          <dgm:bulletEnabled val="1"/>
        </dgm:presLayoutVars>
      </dgm:prSet>
      <dgm:spPr/>
    </dgm:pt>
    <dgm:pt modelId="{CBEC8082-0FE2-467E-951B-8A2C6BABEF23}" type="pres">
      <dgm:prSet presAssocID="{5BDF34D6-6EEE-4C71-B510-712CB16BFA37}" presName="sibTrans" presStyleCnt="0"/>
      <dgm:spPr/>
    </dgm:pt>
    <dgm:pt modelId="{44BDFCB8-E017-438F-A83A-102E11E880BB}" type="pres">
      <dgm:prSet presAssocID="{0851DA27-3B79-4210-ADB2-D616E5555962}" presName="node" presStyleLbl="node1" presStyleIdx="3" presStyleCnt="4">
        <dgm:presLayoutVars>
          <dgm:bulletEnabled val="1"/>
        </dgm:presLayoutVars>
      </dgm:prSet>
      <dgm:spPr/>
    </dgm:pt>
  </dgm:ptLst>
  <dgm:cxnLst>
    <dgm:cxn modelId="{85A6092D-1819-4686-B158-5C1C0DD334B4}" srcId="{488C8564-486F-45A8-978A-360AF7E8B256}" destId="{28EE03F7-FD4C-4ED9-A1C4-073C6E1473CB}" srcOrd="2" destOrd="0" parTransId="{7D0C16F7-1349-4C73-992B-A32E3ADA15A9}" sibTransId="{5BDF34D6-6EEE-4C71-B510-712CB16BFA37}"/>
    <dgm:cxn modelId="{7226CF5F-3E5F-4412-9793-F8716ACDE76A}" type="presOf" srcId="{28EE03F7-FD4C-4ED9-A1C4-073C6E1473CB}" destId="{409519AF-952B-4D34-9509-3A9FE195C7ED}" srcOrd="0" destOrd="0" presId="urn:microsoft.com/office/officeart/2005/8/layout/hList6"/>
    <dgm:cxn modelId="{BF285579-DF42-42A9-878E-4A674B94C10C}" type="presOf" srcId="{0851DA27-3B79-4210-ADB2-D616E5555962}" destId="{44BDFCB8-E017-438F-A83A-102E11E880BB}" srcOrd="0" destOrd="0" presId="urn:microsoft.com/office/officeart/2005/8/layout/hList6"/>
    <dgm:cxn modelId="{46E70384-FFFE-4598-BB90-637E696FA1B1}" type="presOf" srcId="{989B1F9D-4054-430E-8820-CD342F5E285F}" destId="{98E346CC-7F46-43BA-BCF7-C3FA431BB599}" srcOrd="0" destOrd="0" presId="urn:microsoft.com/office/officeart/2005/8/layout/hList6"/>
    <dgm:cxn modelId="{C2E3EC85-9377-44D2-AA8B-4213ED1A7550}" srcId="{488C8564-486F-45A8-978A-360AF7E8B256}" destId="{989B1F9D-4054-430E-8820-CD342F5E285F}" srcOrd="1" destOrd="0" parTransId="{4ABE3490-5DCF-4389-828F-583CAB9F4B26}" sibTransId="{D722D0A2-0915-4651-85A9-15D1AC1B014E}"/>
    <dgm:cxn modelId="{42F8469E-9CDB-4D20-97D1-E9FC6F793169}" srcId="{488C8564-486F-45A8-978A-360AF7E8B256}" destId="{0851DA27-3B79-4210-ADB2-D616E5555962}" srcOrd="3" destOrd="0" parTransId="{69FEBBFD-40F2-4A4B-90CC-70F514B80F53}" sibTransId="{1EBC06EF-5792-4220-AD6A-61EC1905ABBB}"/>
    <dgm:cxn modelId="{2B875DC1-139E-4726-9FEA-011D5FF05F42}" srcId="{488C8564-486F-45A8-978A-360AF7E8B256}" destId="{298DCC2C-5CDC-4B47-A89A-093697D4A326}" srcOrd="0" destOrd="0" parTransId="{B61172FC-D029-4237-BAB1-011B59D4559D}" sibTransId="{08814211-E254-4364-AB55-82E2E3D70164}"/>
    <dgm:cxn modelId="{286B46D6-3FED-46E9-98F6-73DDF6CAC02E}" type="presOf" srcId="{298DCC2C-5CDC-4B47-A89A-093697D4A326}" destId="{C1FD1728-23AA-4AEA-894E-50FA77D639AA}" srcOrd="0" destOrd="0" presId="urn:microsoft.com/office/officeart/2005/8/layout/hList6"/>
    <dgm:cxn modelId="{172DD2DB-2EA1-446F-B635-1DA531AE650A}" type="presOf" srcId="{488C8564-486F-45A8-978A-360AF7E8B256}" destId="{1FF32D22-5465-4924-974B-2921F460604B}" srcOrd="0" destOrd="0" presId="urn:microsoft.com/office/officeart/2005/8/layout/hList6"/>
    <dgm:cxn modelId="{0D66507D-135C-4D32-B975-8156E62DF6D2}" type="presParOf" srcId="{1FF32D22-5465-4924-974B-2921F460604B}" destId="{C1FD1728-23AA-4AEA-894E-50FA77D639AA}" srcOrd="0" destOrd="0" presId="urn:microsoft.com/office/officeart/2005/8/layout/hList6"/>
    <dgm:cxn modelId="{54DCE022-9DB2-405C-A64F-B8E08C2D55C9}" type="presParOf" srcId="{1FF32D22-5465-4924-974B-2921F460604B}" destId="{CFDF2301-ABAB-4D40-A571-6973F82B5269}" srcOrd="1" destOrd="0" presId="urn:microsoft.com/office/officeart/2005/8/layout/hList6"/>
    <dgm:cxn modelId="{465FCDA6-0763-463A-B6D2-C2A4D7AB1382}" type="presParOf" srcId="{1FF32D22-5465-4924-974B-2921F460604B}" destId="{98E346CC-7F46-43BA-BCF7-C3FA431BB599}" srcOrd="2" destOrd="0" presId="urn:microsoft.com/office/officeart/2005/8/layout/hList6"/>
    <dgm:cxn modelId="{65BE67CA-3A2B-4998-9412-862EF7C813B4}" type="presParOf" srcId="{1FF32D22-5465-4924-974B-2921F460604B}" destId="{506F2F47-C115-4A83-AB7E-1BEF56449CE1}" srcOrd="3" destOrd="0" presId="urn:microsoft.com/office/officeart/2005/8/layout/hList6"/>
    <dgm:cxn modelId="{8C341196-FE06-4336-B139-193510CA88AD}" type="presParOf" srcId="{1FF32D22-5465-4924-974B-2921F460604B}" destId="{409519AF-952B-4D34-9509-3A9FE195C7ED}" srcOrd="4" destOrd="0" presId="urn:microsoft.com/office/officeart/2005/8/layout/hList6"/>
    <dgm:cxn modelId="{68FACAEE-2FCE-4B67-B9E0-CE8F230E267B}" type="presParOf" srcId="{1FF32D22-5465-4924-974B-2921F460604B}" destId="{CBEC8082-0FE2-467E-951B-8A2C6BABEF23}" srcOrd="5" destOrd="0" presId="urn:microsoft.com/office/officeart/2005/8/layout/hList6"/>
    <dgm:cxn modelId="{BB828021-B01B-425C-9DE8-D7F8531C446F}" type="presParOf" srcId="{1FF32D22-5465-4924-974B-2921F460604B}" destId="{44BDFCB8-E017-438F-A83A-102E11E880BB}"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DCD461-16E1-4948-AAF5-C9CF52D24945}"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en-US"/>
        </a:p>
      </dgm:t>
    </dgm:pt>
    <dgm:pt modelId="{6B7DC51F-7E82-489E-B98D-70A86F1C3E67}">
      <dgm:prSet/>
      <dgm:spPr/>
      <dgm:t>
        <a:bodyPr/>
        <a:lstStyle/>
        <a:p>
          <a:r>
            <a:rPr lang="en-US" b="1" i="0" baseline="0" dirty="0"/>
            <a:t>Null hypothesis:</a:t>
          </a:r>
          <a:r>
            <a:rPr lang="en-US" b="0" i="0" baseline="0" dirty="0"/>
            <a:t> There is no significant difference in the trip duration between trips with a single passenger and trips with multiple passengers.</a:t>
          </a:r>
          <a:endParaRPr lang="en-US" dirty="0"/>
        </a:p>
      </dgm:t>
    </dgm:pt>
    <dgm:pt modelId="{C624399C-3704-435C-AFA3-7458BD2C77FE}" type="parTrans" cxnId="{20733131-CE81-4C04-9BD6-BFBBDC23F11F}">
      <dgm:prSet/>
      <dgm:spPr/>
      <dgm:t>
        <a:bodyPr/>
        <a:lstStyle/>
        <a:p>
          <a:endParaRPr lang="en-US"/>
        </a:p>
      </dgm:t>
    </dgm:pt>
    <dgm:pt modelId="{2248A448-F521-4E68-A85C-01BF476B774C}" type="sibTrans" cxnId="{20733131-CE81-4C04-9BD6-BFBBDC23F11F}">
      <dgm:prSet/>
      <dgm:spPr/>
      <dgm:t>
        <a:bodyPr/>
        <a:lstStyle/>
        <a:p>
          <a:endParaRPr lang="en-US"/>
        </a:p>
      </dgm:t>
    </dgm:pt>
    <dgm:pt modelId="{5DD1A416-32FD-4057-9F60-3988AD318147}">
      <dgm:prSet/>
      <dgm:spPr/>
      <dgm:t>
        <a:bodyPr/>
        <a:lstStyle/>
        <a:p>
          <a:r>
            <a:rPr lang="en-US" b="1" i="0" baseline="0" dirty="0"/>
            <a:t>Alternative hypothesis:</a:t>
          </a:r>
          <a:r>
            <a:rPr lang="en-US" b="0" i="0" baseline="0" dirty="0"/>
            <a:t> There is a significant difference in the trip duration between trips with a single passenger and trips with multiple passengers.</a:t>
          </a:r>
          <a:endParaRPr lang="en-US" dirty="0"/>
        </a:p>
      </dgm:t>
    </dgm:pt>
    <dgm:pt modelId="{A83AC029-2C73-4375-BD51-94D9CB498D6F}" type="parTrans" cxnId="{CE9AEB69-4610-4493-8914-E3B60046990A}">
      <dgm:prSet/>
      <dgm:spPr/>
      <dgm:t>
        <a:bodyPr/>
        <a:lstStyle/>
        <a:p>
          <a:endParaRPr lang="en-US"/>
        </a:p>
      </dgm:t>
    </dgm:pt>
    <dgm:pt modelId="{1FA11530-8D4D-47C3-8FBD-075BE8839565}" type="sibTrans" cxnId="{CE9AEB69-4610-4493-8914-E3B60046990A}">
      <dgm:prSet/>
      <dgm:spPr/>
      <dgm:t>
        <a:bodyPr/>
        <a:lstStyle/>
        <a:p>
          <a:endParaRPr lang="en-US"/>
        </a:p>
      </dgm:t>
    </dgm:pt>
    <dgm:pt modelId="{8A33B923-1F48-45D8-83E9-27FAA1C256FC}" type="pres">
      <dgm:prSet presAssocID="{7EDCD461-16E1-4948-AAF5-C9CF52D24945}" presName="Name0" presStyleCnt="0">
        <dgm:presLayoutVars>
          <dgm:dir val="rev"/>
          <dgm:animLvl val="lvl"/>
          <dgm:resizeHandles val="exact"/>
        </dgm:presLayoutVars>
      </dgm:prSet>
      <dgm:spPr/>
    </dgm:pt>
    <dgm:pt modelId="{2483A611-2F5E-4698-8DD7-10152C9386A4}" type="pres">
      <dgm:prSet presAssocID="{6B7DC51F-7E82-489E-B98D-70A86F1C3E67}" presName="linNode" presStyleCnt="0"/>
      <dgm:spPr/>
    </dgm:pt>
    <dgm:pt modelId="{BBECE406-24B1-4AB0-9FA0-8EB5986CE99D}" type="pres">
      <dgm:prSet presAssocID="{6B7DC51F-7E82-489E-B98D-70A86F1C3E67}" presName="parentText" presStyleLbl="node1" presStyleIdx="0" presStyleCnt="2">
        <dgm:presLayoutVars>
          <dgm:chMax val="1"/>
          <dgm:bulletEnabled val="1"/>
        </dgm:presLayoutVars>
      </dgm:prSet>
      <dgm:spPr/>
    </dgm:pt>
    <dgm:pt modelId="{D4D24F13-D802-42B9-B29E-77F2428FCA3F}" type="pres">
      <dgm:prSet presAssocID="{2248A448-F521-4E68-A85C-01BF476B774C}" presName="sp" presStyleCnt="0"/>
      <dgm:spPr/>
    </dgm:pt>
    <dgm:pt modelId="{95E59B7F-CE13-4818-8E31-5FF9F785AAFE}" type="pres">
      <dgm:prSet presAssocID="{5DD1A416-32FD-4057-9F60-3988AD318147}" presName="linNode" presStyleCnt="0"/>
      <dgm:spPr/>
    </dgm:pt>
    <dgm:pt modelId="{09173AF6-F233-4018-B2A6-75BF9AD5D697}" type="pres">
      <dgm:prSet presAssocID="{5DD1A416-32FD-4057-9F60-3988AD318147}" presName="parentText" presStyleLbl="node1" presStyleIdx="1" presStyleCnt="2">
        <dgm:presLayoutVars>
          <dgm:chMax val="1"/>
          <dgm:bulletEnabled val="1"/>
        </dgm:presLayoutVars>
      </dgm:prSet>
      <dgm:spPr/>
    </dgm:pt>
  </dgm:ptLst>
  <dgm:cxnLst>
    <dgm:cxn modelId="{89119A04-9C45-49A1-977C-21F6890AA131}" type="presOf" srcId="{5DD1A416-32FD-4057-9F60-3988AD318147}" destId="{09173AF6-F233-4018-B2A6-75BF9AD5D697}" srcOrd="0" destOrd="0" presId="urn:microsoft.com/office/officeart/2005/8/layout/vList5"/>
    <dgm:cxn modelId="{20733131-CE81-4C04-9BD6-BFBBDC23F11F}" srcId="{7EDCD461-16E1-4948-AAF5-C9CF52D24945}" destId="{6B7DC51F-7E82-489E-B98D-70A86F1C3E67}" srcOrd="0" destOrd="0" parTransId="{C624399C-3704-435C-AFA3-7458BD2C77FE}" sibTransId="{2248A448-F521-4E68-A85C-01BF476B774C}"/>
    <dgm:cxn modelId="{CE9AEB69-4610-4493-8914-E3B60046990A}" srcId="{7EDCD461-16E1-4948-AAF5-C9CF52D24945}" destId="{5DD1A416-32FD-4057-9F60-3988AD318147}" srcOrd="1" destOrd="0" parTransId="{A83AC029-2C73-4375-BD51-94D9CB498D6F}" sibTransId="{1FA11530-8D4D-47C3-8FBD-075BE8839565}"/>
    <dgm:cxn modelId="{A473FA91-C4B5-4808-A2FE-838AE4CA1F8E}" type="presOf" srcId="{7EDCD461-16E1-4948-AAF5-C9CF52D24945}" destId="{8A33B923-1F48-45D8-83E9-27FAA1C256FC}" srcOrd="0" destOrd="0" presId="urn:microsoft.com/office/officeart/2005/8/layout/vList5"/>
    <dgm:cxn modelId="{510F48FF-CDF6-4C84-ADB2-7E34E8BC48D9}" type="presOf" srcId="{6B7DC51F-7E82-489E-B98D-70A86F1C3E67}" destId="{BBECE406-24B1-4AB0-9FA0-8EB5986CE99D}" srcOrd="0" destOrd="0" presId="urn:microsoft.com/office/officeart/2005/8/layout/vList5"/>
    <dgm:cxn modelId="{726579A6-AF84-46BC-A23D-E1035A551805}" type="presParOf" srcId="{8A33B923-1F48-45D8-83E9-27FAA1C256FC}" destId="{2483A611-2F5E-4698-8DD7-10152C9386A4}" srcOrd="0" destOrd="0" presId="urn:microsoft.com/office/officeart/2005/8/layout/vList5"/>
    <dgm:cxn modelId="{6BA07FAC-70FC-4317-B585-A9E9558DEF11}" type="presParOf" srcId="{2483A611-2F5E-4698-8DD7-10152C9386A4}" destId="{BBECE406-24B1-4AB0-9FA0-8EB5986CE99D}" srcOrd="0" destOrd="0" presId="urn:microsoft.com/office/officeart/2005/8/layout/vList5"/>
    <dgm:cxn modelId="{57697916-32A4-4AC3-8EA6-DAB2B9CF05EC}" type="presParOf" srcId="{8A33B923-1F48-45D8-83E9-27FAA1C256FC}" destId="{D4D24F13-D802-42B9-B29E-77F2428FCA3F}" srcOrd="1" destOrd="0" presId="urn:microsoft.com/office/officeart/2005/8/layout/vList5"/>
    <dgm:cxn modelId="{0DB05A62-789F-4585-B1F4-B09B91F1F1FE}" type="presParOf" srcId="{8A33B923-1F48-45D8-83E9-27FAA1C256FC}" destId="{95E59B7F-CE13-4818-8E31-5FF9F785AAFE}" srcOrd="2" destOrd="0" presId="urn:microsoft.com/office/officeart/2005/8/layout/vList5"/>
    <dgm:cxn modelId="{DD0B7D69-B018-47B1-8CA9-393A1F958B0E}" type="presParOf" srcId="{95E59B7F-CE13-4818-8E31-5FF9F785AAFE}" destId="{09173AF6-F233-4018-B2A6-75BF9AD5D697}"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F79DF3-2067-4C79-853B-FEBF83A0C8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DB3B0F-030F-4B82-9050-F997FF46484B}">
      <dgm:prSet/>
      <dgm:spPr/>
      <dgm:t>
        <a:bodyPr/>
        <a:lstStyle/>
        <a:p>
          <a:pPr algn="ctr"/>
          <a:r>
            <a:rPr lang="en-US" b="1" i="0" baseline="0" dirty="0"/>
            <a:t>STATEMENT</a:t>
          </a:r>
          <a:br>
            <a:rPr lang="en-US" b="1" i="0" baseline="0" dirty="0"/>
          </a:br>
          <a:r>
            <a:rPr lang="en-US" b="1" i="0" dirty="0"/>
            <a:t>Trips with a higher distance have a longer duration</a:t>
          </a:r>
          <a:endParaRPr lang="en-US" dirty="0"/>
        </a:p>
      </dgm:t>
    </dgm:pt>
    <dgm:pt modelId="{5998D773-0DB1-42E3-903F-98784F61BA7A}" type="parTrans" cxnId="{4CE97569-8518-46E9-8D75-A88E744AA1E7}">
      <dgm:prSet/>
      <dgm:spPr/>
      <dgm:t>
        <a:bodyPr/>
        <a:lstStyle/>
        <a:p>
          <a:endParaRPr lang="en-US"/>
        </a:p>
      </dgm:t>
    </dgm:pt>
    <dgm:pt modelId="{D664EEC7-A302-4C32-B17D-E72C6C3FFA98}" type="sibTrans" cxnId="{4CE97569-8518-46E9-8D75-A88E744AA1E7}">
      <dgm:prSet/>
      <dgm:spPr/>
      <dgm:t>
        <a:bodyPr/>
        <a:lstStyle/>
        <a:p>
          <a:endParaRPr lang="en-US"/>
        </a:p>
      </dgm:t>
    </dgm:pt>
    <dgm:pt modelId="{60C0C07F-FA61-4FD2-9D7B-96F3D218DEB1}" type="pres">
      <dgm:prSet presAssocID="{6AF79DF3-2067-4C79-853B-FEBF83A0C890}" presName="linear" presStyleCnt="0">
        <dgm:presLayoutVars>
          <dgm:animLvl val="lvl"/>
          <dgm:resizeHandles val="exact"/>
        </dgm:presLayoutVars>
      </dgm:prSet>
      <dgm:spPr/>
    </dgm:pt>
    <dgm:pt modelId="{45640821-8460-4B38-B063-EB4DE48EEB67}" type="pres">
      <dgm:prSet presAssocID="{04DB3B0F-030F-4B82-9050-F997FF46484B}" presName="parentText" presStyleLbl="node1" presStyleIdx="0" presStyleCnt="1">
        <dgm:presLayoutVars>
          <dgm:chMax val="0"/>
          <dgm:bulletEnabled val="1"/>
        </dgm:presLayoutVars>
      </dgm:prSet>
      <dgm:spPr/>
    </dgm:pt>
  </dgm:ptLst>
  <dgm:cxnLst>
    <dgm:cxn modelId="{B5CB1B40-FFB8-4806-90FA-307ED9A48C2E}" type="presOf" srcId="{6AF79DF3-2067-4C79-853B-FEBF83A0C890}" destId="{60C0C07F-FA61-4FD2-9D7B-96F3D218DEB1}" srcOrd="0" destOrd="0" presId="urn:microsoft.com/office/officeart/2005/8/layout/vList2"/>
    <dgm:cxn modelId="{4CE97569-8518-46E9-8D75-A88E744AA1E7}" srcId="{6AF79DF3-2067-4C79-853B-FEBF83A0C890}" destId="{04DB3B0F-030F-4B82-9050-F997FF46484B}" srcOrd="0" destOrd="0" parTransId="{5998D773-0DB1-42E3-903F-98784F61BA7A}" sibTransId="{D664EEC7-A302-4C32-B17D-E72C6C3FFA98}"/>
    <dgm:cxn modelId="{FDBB939E-A5A1-4BBD-8E24-3401E63A3994}" type="presOf" srcId="{04DB3B0F-030F-4B82-9050-F997FF46484B}" destId="{45640821-8460-4B38-B063-EB4DE48EEB67}" srcOrd="0" destOrd="0" presId="urn:microsoft.com/office/officeart/2005/8/layout/vList2"/>
    <dgm:cxn modelId="{54948FD7-5670-47A4-AEDF-9EAB7594CD28}" type="presParOf" srcId="{60C0C07F-FA61-4FD2-9D7B-96F3D218DEB1}" destId="{45640821-8460-4B38-B063-EB4DE48EEB6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F79DF3-2067-4C79-853B-FEBF83A0C8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DB3B0F-030F-4B82-9050-F997FF46484B}">
      <dgm:prSet custT="1"/>
      <dgm:spPr/>
      <dgm:t>
        <a:bodyPr/>
        <a:lstStyle/>
        <a:p>
          <a:pPr algn="ctr"/>
          <a:r>
            <a:rPr lang="en-US" sz="1000" b="1" i="0" baseline="0" dirty="0">
              <a:latin typeface="Roboto" panose="02000000000000000000" pitchFamily="2" charset="0"/>
              <a:ea typeface="Roboto" panose="02000000000000000000" pitchFamily="2" charset="0"/>
              <a:cs typeface="Roboto" panose="02000000000000000000" pitchFamily="2" charset="0"/>
            </a:rPr>
            <a:t>STATEMENT:</a:t>
          </a:r>
          <a:endParaRPr lang="en-US" sz="1000" b="1" i="0" dirty="0">
            <a:latin typeface="Roboto" panose="02000000000000000000" pitchFamily="2" charset="0"/>
            <a:ea typeface="Roboto" panose="02000000000000000000" pitchFamily="2" charset="0"/>
            <a:cs typeface="Roboto" panose="02000000000000000000" pitchFamily="2" charset="0"/>
          </a:endParaRPr>
        </a:p>
        <a:p>
          <a:pPr algn="ctr"/>
          <a:r>
            <a:rPr lang="en-US" sz="1000" b="1" i="0" dirty="0">
              <a:latin typeface="Roboto" panose="02000000000000000000" pitchFamily="2" charset="0"/>
              <a:ea typeface="Roboto" panose="02000000000000000000" pitchFamily="2" charset="0"/>
              <a:cs typeface="Roboto" panose="02000000000000000000" pitchFamily="2" charset="0"/>
            </a:rPr>
            <a:t>Trips during weekdays have a longer duration compared to weekends</a:t>
          </a:r>
        </a:p>
      </dgm:t>
    </dgm:pt>
    <dgm:pt modelId="{5998D773-0DB1-42E3-903F-98784F61BA7A}" type="parTrans" cxnId="{4CE97569-8518-46E9-8D75-A88E744AA1E7}">
      <dgm:prSet/>
      <dgm:spPr/>
      <dgm:t>
        <a:bodyPr/>
        <a:lstStyle/>
        <a:p>
          <a:endParaRPr lang="en-US"/>
        </a:p>
      </dgm:t>
    </dgm:pt>
    <dgm:pt modelId="{D664EEC7-A302-4C32-B17D-E72C6C3FFA98}" type="sibTrans" cxnId="{4CE97569-8518-46E9-8D75-A88E744AA1E7}">
      <dgm:prSet/>
      <dgm:spPr/>
      <dgm:t>
        <a:bodyPr/>
        <a:lstStyle/>
        <a:p>
          <a:endParaRPr lang="en-US"/>
        </a:p>
      </dgm:t>
    </dgm:pt>
    <dgm:pt modelId="{60C0C07F-FA61-4FD2-9D7B-96F3D218DEB1}" type="pres">
      <dgm:prSet presAssocID="{6AF79DF3-2067-4C79-853B-FEBF83A0C890}" presName="linear" presStyleCnt="0">
        <dgm:presLayoutVars>
          <dgm:animLvl val="lvl"/>
          <dgm:resizeHandles val="exact"/>
        </dgm:presLayoutVars>
      </dgm:prSet>
      <dgm:spPr/>
    </dgm:pt>
    <dgm:pt modelId="{45640821-8460-4B38-B063-EB4DE48EEB67}" type="pres">
      <dgm:prSet presAssocID="{04DB3B0F-030F-4B82-9050-F997FF46484B}" presName="parentText" presStyleLbl="node1" presStyleIdx="0" presStyleCnt="1" custScaleY="110594" custLinFactNeighborY="-5367">
        <dgm:presLayoutVars>
          <dgm:chMax val="0"/>
          <dgm:bulletEnabled val="1"/>
        </dgm:presLayoutVars>
      </dgm:prSet>
      <dgm:spPr/>
    </dgm:pt>
  </dgm:ptLst>
  <dgm:cxnLst>
    <dgm:cxn modelId="{B5CB1B40-FFB8-4806-90FA-307ED9A48C2E}" type="presOf" srcId="{6AF79DF3-2067-4C79-853B-FEBF83A0C890}" destId="{60C0C07F-FA61-4FD2-9D7B-96F3D218DEB1}" srcOrd="0" destOrd="0" presId="urn:microsoft.com/office/officeart/2005/8/layout/vList2"/>
    <dgm:cxn modelId="{4CE97569-8518-46E9-8D75-A88E744AA1E7}" srcId="{6AF79DF3-2067-4C79-853B-FEBF83A0C890}" destId="{04DB3B0F-030F-4B82-9050-F997FF46484B}" srcOrd="0" destOrd="0" parTransId="{5998D773-0DB1-42E3-903F-98784F61BA7A}" sibTransId="{D664EEC7-A302-4C32-B17D-E72C6C3FFA98}"/>
    <dgm:cxn modelId="{FDBB939E-A5A1-4BBD-8E24-3401E63A3994}" type="presOf" srcId="{04DB3B0F-030F-4B82-9050-F997FF46484B}" destId="{45640821-8460-4B38-B063-EB4DE48EEB67}" srcOrd="0" destOrd="0" presId="urn:microsoft.com/office/officeart/2005/8/layout/vList2"/>
    <dgm:cxn modelId="{54948FD7-5670-47A4-AEDF-9EAB7594CD28}" type="presParOf" srcId="{60C0C07F-FA61-4FD2-9D7B-96F3D218DEB1}" destId="{45640821-8460-4B38-B063-EB4DE48EEB6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DCD461-16E1-4948-AAF5-C9CF52D24945}"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en-US"/>
        </a:p>
      </dgm:t>
    </dgm:pt>
    <dgm:pt modelId="{6B7DC51F-7E82-489E-B98D-70A86F1C3E67}">
      <dgm:prSet/>
      <dgm:spPr/>
      <dgm:t>
        <a:bodyPr/>
        <a:lstStyle/>
        <a:p>
          <a:r>
            <a:rPr lang="en-US" b="1" i="0" baseline="0" dirty="0"/>
            <a:t>Null hypothesis:</a:t>
          </a:r>
          <a:r>
            <a:rPr lang="en-US" b="0" i="0" baseline="0" dirty="0"/>
            <a:t> </a:t>
          </a:r>
          <a:r>
            <a:rPr lang="en-US" b="0" i="0" dirty="0"/>
            <a:t>The distance of the trip does not significantly affect the duration of the trip.</a:t>
          </a:r>
          <a:endParaRPr lang="en-US" dirty="0"/>
        </a:p>
      </dgm:t>
    </dgm:pt>
    <dgm:pt modelId="{C624399C-3704-435C-AFA3-7458BD2C77FE}" type="parTrans" cxnId="{20733131-CE81-4C04-9BD6-BFBBDC23F11F}">
      <dgm:prSet/>
      <dgm:spPr/>
      <dgm:t>
        <a:bodyPr/>
        <a:lstStyle/>
        <a:p>
          <a:endParaRPr lang="en-US"/>
        </a:p>
      </dgm:t>
    </dgm:pt>
    <dgm:pt modelId="{2248A448-F521-4E68-A85C-01BF476B774C}" type="sibTrans" cxnId="{20733131-CE81-4C04-9BD6-BFBBDC23F11F}">
      <dgm:prSet/>
      <dgm:spPr/>
      <dgm:t>
        <a:bodyPr/>
        <a:lstStyle/>
        <a:p>
          <a:endParaRPr lang="en-US"/>
        </a:p>
      </dgm:t>
    </dgm:pt>
    <dgm:pt modelId="{5DD1A416-32FD-4057-9F60-3988AD318147}">
      <dgm:prSet/>
      <dgm:spPr/>
      <dgm:t>
        <a:bodyPr/>
        <a:lstStyle/>
        <a:p>
          <a:r>
            <a:rPr lang="en-US" b="1" i="0" baseline="0" dirty="0"/>
            <a:t>Alternative hypothesis:</a:t>
          </a:r>
          <a:r>
            <a:rPr lang="en-US" b="0" i="0" baseline="0" dirty="0"/>
            <a:t> </a:t>
          </a:r>
          <a:r>
            <a:rPr lang="en-US" b="0" i="0" dirty="0"/>
            <a:t>The distance of the trip significantly affects the duration of the trip.</a:t>
          </a:r>
          <a:endParaRPr lang="en-US" dirty="0"/>
        </a:p>
      </dgm:t>
    </dgm:pt>
    <dgm:pt modelId="{A83AC029-2C73-4375-BD51-94D9CB498D6F}" type="parTrans" cxnId="{CE9AEB69-4610-4493-8914-E3B60046990A}">
      <dgm:prSet/>
      <dgm:spPr/>
      <dgm:t>
        <a:bodyPr/>
        <a:lstStyle/>
        <a:p>
          <a:endParaRPr lang="en-US"/>
        </a:p>
      </dgm:t>
    </dgm:pt>
    <dgm:pt modelId="{1FA11530-8D4D-47C3-8FBD-075BE8839565}" type="sibTrans" cxnId="{CE9AEB69-4610-4493-8914-E3B60046990A}">
      <dgm:prSet/>
      <dgm:spPr/>
      <dgm:t>
        <a:bodyPr/>
        <a:lstStyle/>
        <a:p>
          <a:endParaRPr lang="en-US"/>
        </a:p>
      </dgm:t>
    </dgm:pt>
    <dgm:pt modelId="{8A33B923-1F48-45D8-83E9-27FAA1C256FC}" type="pres">
      <dgm:prSet presAssocID="{7EDCD461-16E1-4948-AAF5-C9CF52D24945}" presName="Name0" presStyleCnt="0">
        <dgm:presLayoutVars>
          <dgm:dir val="rev"/>
          <dgm:animLvl val="lvl"/>
          <dgm:resizeHandles val="exact"/>
        </dgm:presLayoutVars>
      </dgm:prSet>
      <dgm:spPr/>
    </dgm:pt>
    <dgm:pt modelId="{2483A611-2F5E-4698-8DD7-10152C9386A4}" type="pres">
      <dgm:prSet presAssocID="{6B7DC51F-7E82-489E-B98D-70A86F1C3E67}" presName="linNode" presStyleCnt="0"/>
      <dgm:spPr/>
    </dgm:pt>
    <dgm:pt modelId="{BBECE406-24B1-4AB0-9FA0-8EB5986CE99D}" type="pres">
      <dgm:prSet presAssocID="{6B7DC51F-7E82-489E-B98D-70A86F1C3E67}" presName="parentText" presStyleLbl="node1" presStyleIdx="0" presStyleCnt="2">
        <dgm:presLayoutVars>
          <dgm:chMax val="1"/>
          <dgm:bulletEnabled val="1"/>
        </dgm:presLayoutVars>
      </dgm:prSet>
      <dgm:spPr/>
    </dgm:pt>
    <dgm:pt modelId="{D4D24F13-D802-42B9-B29E-77F2428FCA3F}" type="pres">
      <dgm:prSet presAssocID="{2248A448-F521-4E68-A85C-01BF476B774C}" presName="sp" presStyleCnt="0"/>
      <dgm:spPr/>
    </dgm:pt>
    <dgm:pt modelId="{95E59B7F-CE13-4818-8E31-5FF9F785AAFE}" type="pres">
      <dgm:prSet presAssocID="{5DD1A416-32FD-4057-9F60-3988AD318147}" presName="linNode" presStyleCnt="0"/>
      <dgm:spPr/>
    </dgm:pt>
    <dgm:pt modelId="{09173AF6-F233-4018-B2A6-75BF9AD5D697}" type="pres">
      <dgm:prSet presAssocID="{5DD1A416-32FD-4057-9F60-3988AD318147}" presName="parentText" presStyleLbl="node1" presStyleIdx="1" presStyleCnt="2">
        <dgm:presLayoutVars>
          <dgm:chMax val="1"/>
          <dgm:bulletEnabled val="1"/>
        </dgm:presLayoutVars>
      </dgm:prSet>
      <dgm:spPr/>
    </dgm:pt>
  </dgm:ptLst>
  <dgm:cxnLst>
    <dgm:cxn modelId="{89119A04-9C45-49A1-977C-21F6890AA131}" type="presOf" srcId="{5DD1A416-32FD-4057-9F60-3988AD318147}" destId="{09173AF6-F233-4018-B2A6-75BF9AD5D697}" srcOrd="0" destOrd="0" presId="urn:microsoft.com/office/officeart/2005/8/layout/vList5"/>
    <dgm:cxn modelId="{20733131-CE81-4C04-9BD6-BFBBDC23F11F}" srcId="{7EDCD461-16E1-4948-AAF5-C9CF52D24945}" destId="{6B7DC51F-7E82-489E-B98D-70A86F1C3E67}" srcOrd="0" destOrd="0" parTransId="{C624399C-3704-435C-AFA3-7458BD2C77FE}" sibTransId="{2248A448-F521-4E68-A85C-01BF476B774C}"/>
    <dgm:cxn modelId="{CE9AEB69-4610-4493-8914-E3B60046990A}" srcId="{7EDCD461-16E1-4948-AAF5-C9CF52D24945}" destId="{5DD1A416-32FD-4057-9F60-3988AD318147}" srcOrd="1" destOrd="0" parTransId="{A83AC029-2C73-4375-BD51-94D9CB498D6F}" sibTransId="{1FA11530-8D4D-47C3-8FBD-075BE8839565}"/>
    <dgm:cxn modelId="{A473FA91-C4B5-4808-A2FE-838AE4CA1F8E}" type="presOf" srcId="{7EDCD461-16E1-4948-AAF5-C9CF52D24945}" destId="{8A33B923-1F48-45D8-83E9-27FAA1C256FC}" srcOrd="0" destOrd="0" presId="urn:microsoft.com/office/officeart/2005/8/layout/vList5"/>
    <dgm:cxn modelId="{510F48FF-CDF6-4C84-ADB2-7E34E8BC48D9}" type="presOf" srcId="{6B7DC51F-7E82-489E-B98D-70A86F1C3E67}" destId="{BBECE406-24B1-4AB0-9FA0-8EB5986CE99D}" srcOrd="0" destOrd="0" presId="urn:microsoft.com/office/officeart/2005/8/layout/vList5"/>
    <dgm:cxn modelId="{726579A6-AF84-46BC-A23D-E1035A551805}" type="presParOf" srcId="{8A33B923-1F48-45D8-83E9-27FAA1C256FC}" destId="{2483A611-2F5E-4698-8DD7-10152C9386A4}" srcOrd="0" destOrd="0" presId="urn:microsoft.com/office/officeart/2005/8/layout/vList5"/>
    <dgm:cxn modelId="{6BA07FAC-70FC-4317-B585-A9E9558DEF11}" type="presParOf" srcId="{2483A611-2F5E-4698-8DD7-10152C9386A4}" destId="{BBECE406-24B1-4AB0-9FA0-8EB5986CE99D}" srcOrd="0" destOrd="0" presId="urn:microsoft.com/office/officeart/2005/8/layout/vList5"/>
    <dgm:cxn modelId="{57697916-32A4-4AC3-8EA6-DAB2B9CF05EC}" type="presParOf" srcId="{8A33B923-1F48-45D8-83E9-27FAA1C256FC}" destId="{D4D24F13-D802-42B9-B29E-77F2428FCA3F}" srcOrd="1" destOrd="0" presId="urn:microsoft.com/office/officeart/2005/8/layout/vList5"/>
    <dgm:cxn modelId="{0DB05A62-789F-4585-B1F4-B09B91F1F1FE}" type="presParOf" srcId="{8A33B923-1F48-45D8-83E9-27FAA1C256FC}" destId="{95E59B7F-CE13-4818-8E31-5FF9F785AAFE}" srcOrd="2" destOrd="0" presId="urn:microsoft.com/office/officeart/2005/8/layout/vList5"/>
    <dgm:cxn modelId="{DD0B7D69-B018-47B1-8CA9-393A1F958B0E}" type="presParOf" srcId="{95E59B7F-CE13-4818-8E31-5FF9F785AAFE}" destId="{09173AF6-F233-4018-B2A6-75BF9AD5D697}"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BE6579-1009-48C3-ADF2-87FC5EFCEDC0}" type="doc">
      <dgm:prSet loTypeId="urn:microsoft.com/office/officeart/2005/8/layout/hList7" loCatId="list" qsTypeId="urn:microsoft.com/office/officeart/2005/8/quickstyle/simple2" qsCatId="simple" csTypeId="urn:microsoft.com/office/officeart/2005/8/colors/colorful2" csCatId="colorful" phldr="1"/>
      <dgm:spPr/>
      <dgm:t>
        <a:bodyPr/>
        <a:lstStyle/>
        <a:p>
          <a:endParaRPr lang="en-US"/>
        </a:p>
      </dgm:t>
    </dgm:pt>
    <dgm:pt modelId="{11147C09-F0FE-4871-8EDD-B9797780A85C}">
      <dgm:prSet/>
      <dgm:spPr/>
      <dgm:t>
        <a:bodyPr/>
        <a:lstStyle/>
        <a:p>
          <a:r>
            <a:rPr lang="en-US" b="0" i="0"/>
            <a:t>passenger_count</a:t>
          </a:r>
          <a:endParaRPr lang="en-US"/>
        </a:p>
      </dgm:t>
    </dgm:pt>
    <dgm:pt modelId="{F27EEA2E-77DE-45FD-A9AB-4321DB350EBD}" type="parTrans" cxnId="{AD87A095-7E3B-4E2D-8237-945074FF2684}">
      <dgm:prSet/>
      <dgm:spPr/>
      <dgm:t>
        <a:bodyPr/>
        <a:lstStyle/>
        <a:p>
          <a:endParaRPr lang="en-US"/>
        </a:p>
      </dgm:t>
    </dgm:pt>
    <dgm:pt modelId="{314159AC-A5D8-4FC2-A8BD-9004DCE5494B}" type="sibTrans" cxnId="{AD87A095-7E3B-4E2D-8237-945074FF2684}">
      <dgm:prSet/>
      <dgm:spPr/>
      <dgm:t>
        <a:bodyPr/>
        <a:lstStyle/>
        <a:p>
          <a:endParaRPr lang="en-US"/>
        </a:p>
      </dgm:t>
    </dgm:pt>
    <dgm:pt modelId="{6296A65A-2065-48D7-9808-8242CEAF5864}">
      <dgm:prSet/>
      <dgm:spPr/>
      <dgm:t>
        <a:bodyPr/>
        <a:lstStyle/>
        <a:p>
          <a:r>
            <a:rPr lang="en-US" b="0" i="0"/>
            <a:t>pickup_longitude</a:t>
          </a:r>
          <a:endParaRPr lang="en-US"/>
        </a:p>
      </dgm:t>
    </dgm:pt>
    <dgm:pt modelId="{31A83047-8330-4201-B62D-21CADB4298A0}" type="parTrans" cxnId="{F6C250C1-7427-48B1-89FD-4E2C99A4FB4B}">
      <dgm:prSet/>
      <dgm:spPr/>
      <dgm:t>
        <a:bodyPr/>
        <a:lstStyle/>
        <a:p>
          <a:endParaRPr lang="en-US"/>
        </a:p>
      </dgm:t>
    </dgm:pt>
    <dgm:pt modelId="{B0B02ECC-D183-4698-9311-B9E19B2A5696}" type="sibTrans" cxnId="{F6C250C1-7427-48B1-89FD-4E2C99A4FB4B}">
      <dgm:prSet/>
      <dgm:spPr/>
      <dgm:t>
        <a:bodyPr/>
        <a:lstStyle/>
        <a:p>
          <a:endParaRPr lang="en-US"/>
        </a:p>
      </dgm:t>
    </dgm:pt>
    <dgm:pt modelId="{3633F804-1EAA-45CA-9F1C-6E688EB3AB98}">
      <dgm:prSet/>
      <dgm:spPr/>
      <dgm:t>
        <a:bodyPr/>
        <a:lstStyle/>
        <a:p>
          <a:r>
            <a:rPr lang="en-US" b="0" i="0"/>
            <a:t>pickup_latitude</a:t>
          </a:r>
          <a:endParaRPr lang="en-US"/>
        </a:p>
      </dgm:t>
    </dgm:pt>
    <dgm:pt modelId="{C620DC94-57DB-4C64-9914-2207DCC005BF}" type="parTrans" cxnId="{EF5E8D1F-362E-45D2-8F62-A976994AE8D1}">
      <dgm:prSet/>
      <dgm:spPr/>
      <dgm:t>
        <a:bodyPr/>
        <a:lstStyle/>
        <a:p>
          <a:endParaRPr lang="en-US"/>
        </a:p>
      </dgm:t>
    </dgm:pt>
    <dgm:pt modelId="{1FCFF0C6-9C42-4B86-BAEA-2B1513E4E708}" type="sibTrans" cxnId="{EF5E8D1F-362E-45D2-8F62-A976994AE8D1}">
      <dgm:prSet/>
      <dgm:spPr/>
      <dgm:t>
        <a:bodyPr/>
        <a:lstStyle/>
        <a:p>
          <a:endParaRPr lang="en-US"/>
        </a:p>
      </dgm:t>
    </dgm:pt>
    <dgm:pt modelId="{AF7F83EC-A388-47A1-A470-881ED9B35A7C}">
      <dgm:prSet/>
      <dgm:spPr/>
      <dgm:t>
        <a:bodyPr/>
        <a:lstStyle/>
        <a:p>
          <a:r>
            <a:rPr lang="en-US" b="0" i="0"/>
            <a:t>dropoff_longitude</a:t>
          </a:r>
          <a:endParaRPr lang="en-US"/>
        </a:p>
      </dgm:t>
    </dgm:pt>
    <dgm:pt modelId="{C6015A64-2A70-4F27-B818-BB7C0A60A4E2}" type="parTrans" cxnId="{B7D2C523-BCFD-4E61-B9E2-3587E577A15E}">
      <dgm:prSet/>
      <dgm:spPr/>
      <dgm:t>
        <a:bodyPr/>
        <a:lstStyle/>
        <a:p>
          <a:endParaRPr lang="en-US"/>
        </a:p>
      </dgm:t>
    </dgm:pt>
    <dgm:pt modelId="{DAF7EE38-5FAA-4660-A863-3CF4F31C034C}" type="sibTrans" cxnId="{B7D2C523-BCFD-4E61-B9E2-3587E577A15E}">
      <dgm:prSet/>
      <dgm:spPr/>
      <dgm:t>
        <a:bodyPr/>
        <a:lstStyle/>
        <a:p>
          <a:endParaRPr lang="en-US"/>
        </a:p>
      </dgm:t>
    </dgm:pt>
    <dgm:pt modelId="{77457EDE-EE2B-4E13-A680-BC12CAC03C92}">
      <dgm:prSet/>
      <dgm:spPr/>
      <dgm:t>
        <a:bodyPr/>
        <a:lstStyle/>
        <a:p>
          <a:r>
            <a:rPr lang="en-US" b="0" i="0" dirty="0" err="1"/>
            <a:t>dropoff_latitude</a:t>
          </a:r>
          <a:r>
            <a:rPr lang="en-US" b="0" i="0" dirty="0"/>
            <a:t>,</a:t>
          </a:r>
          <a:endParaRPr lang="en-US" dirty="0"/>
        </a:p>
      </dgm:t>
    </dgm:pt>
    <dgm:pt modelId="{5640744E-DFE9-48AE-AE06-0DC314543F8B}" type="parTrans" cxnId="{9FD070BF-E1CD-4D1E-A49E-560197F9A67D}">
      <dgm:prSet/>
      <dgm:spPr/>
      <dgm:t>
        <a:bodyPr/>
        <a:lstStyle/>
        <a:p>
          <a:endParaRPr lang="en-US"/>
        </a:p>
      </dgm:t>
    </dgm:pt>
    <dgm:pt modelId="{3AF8B1E6-9D3D-4F42-893F-C8247BA65C34}" type="sibTrans" cxnId="{9FD070BF-E1CD-4D1E-A49E-560197F9A67D}">
      <dgm:prSet/>
      <dgm:spPr/>
      <dgm:t>
        <a:bodyPr/>
        <a:lstStyle/>
        <a:p>
          <a:endParaRPr lang="en-US"/>
        </a:p>
      </dgm:t>
    </dgm:pt>
    <dgm:pt modelId="{C842B1EE-837D-44B3-8717-0DCAE60F0ACD}">
      <dgm:prSet/>
      <dgm:spPr/>
      <dgm:t>
        <a:bodyPr/>
        <a:lstStyle/>
        <a:p>
          <a:r>
            <a:rPr lang="en-US" b="0" i="0"/>
            <a:t>month</a:t>
          </a:r>
          <a:endParaRPr lang="en-US"/>
        </a:p>
      </dgm:t>
    </dgm:pt>
    <dgm:pt modelId="{82019502-62CA-48FA-B38E-B1E5234D4709}" type="parTrans" cxnId="{2472857C-85D2-4B1F-95D5-743E253B9A4D}">
      <dgm:prSet/>
      <dgm:spPr/>
      <dgm:t>
        <a:bodyPr/>
        <a:lstStyle/>
        <a:p>
          <a:endParaRPr lang="en-US"/>
        </a:p>
      </dgm:t>
    </dgm:pt>
    <dgm:pt modelId="{2D100EF8-B40C-43E5-9E9D-6DBA791238F0}" type="sibTrans" cxnId="{2472857C-85D2-4B1F-95D5-743E253B9A4D}">
      <dgm:prSet/>
      <dgm:spPr/>
      <dgm:t>
        <a:bodyPr/>
        <a:lstStyle/>
        <a:p>
          <a:endParaRPr lang="en-US"/>
        </a:p>
      </dgm:t>
    </dgm:pt>
    <dgm:pt modelId="{684FAD94-B2D6-4C7C-80E3-C2EE58C2F6D7}">
      <dgm:prSet/>
      <dgm:spPr/>
      <dgm:t>
        <a:bodyPr/>
        <a:lstStyle/>
        <a:p>
          <a:r>
            <a:rPr lang="en-US" b="0" i="0"/>
            <a:t>weekday_num</a:t>
          </a:r>
          <a:endParaRPr lang="en-US"/>
        </a:p>
      </dgm:t>
    </dgm:pt>
    <dgm:pt modelId="{AB0CB7AA-885B-4B32-9795-724AC7A43ABC}" type="parTrans" cxnId="{0CC2BD6B-C935-4174-8601-1AC3B13CB6B2}">
      <dgm:prSet/>
      <dgm:spPr/>
      <dgm:t>
        <a:bodyPr/>
        <a:lstStyle/>
        <a:p>
          <a:endParaRPr lang="en-US"/>
        </a:p>
      </dgm:t>
    </dgm:pt>
    <dgm:pt modelId="{546A601E-53C7-4F04-8D19-C6666ACBE393}" type="sibTrans" cxnId="{0CC2BD6B-C935-4174-8601-1AC3B13CB6B2}">
      <dgm:prSet/>
      <dgm:spPr/>
      <dgm:t>
        <a:bodyPr/>
        <a:lstStyle/>
        <a:p>
          <a:endParaRPr lang="en-US"/>
        </a:p>
      </dgm:t>
    </dgm:pt>
    <dgm:pt modelId="{6A66B04B-AC53-4665-BFB9-236C237BD7FD}">
      <dgm:prSet/>
      <dgm:spPr/>
      <dgm:t>
        <a:bodyPr/>
        <a:lstStyle/>
        <a:p>
          <a:r>
            <a:rPr lang="en-US" b="0" i="0"/>
            <a:t>pickup_hour</a:t>
          </a:r>
          <a:endParaRPr lang="en-US"/>
        </a:p>
      </dgm:t>
    </dgm:pt>
    <dgm:pt modelId="{FE302C5B-9D7F-427F-89E3-9CBD4162C6C2}" type="parTrans" cxnId="{0559C195-9F09-45D7-896A-45A9C00EE796}">
      <dgm:prSet/>
      <dgm:spPr/>
      <dgm:t>
        <a:bodyPr/>
        <a:lstStyle/>
        <a:p>
          <a:endParaRPr lang="en-US"/>
        </a:p>
      </dgm:t>
    </dgm:pt>
    <dgm:pt modelId="{FE3A00AE-98F6-4FA5-B23C-FE8B1B7CFF30}" type="sibTrans" cxnId="{0559C195-9F09-45D7-896A-45A9C00EE796}">
      <dgm:prSet/>
      <dgm:spPr/>
      <dgm:t>
        <a:bodyPr/>
        <a:lstStyle/>
        <a:p>
          <a:endParaRPr lang="en-US"/>
        </a:p>
      </dgm:t>
    </dgm:pt>
    <dgm:pt modelId="{127FA33B-8797-49E8-AA9F-7BCD5225DEA1}">
      <dgm:prSet/>
      <dgm:spPr/>
      <dgm:t>
        <a:bodyPr/>
        <a:lstStyle/>
        <a:p>
          <a:r>
            <a:rPr lang="en-US" b="0" i="0"/>
            <a:t>trip_distance</a:t>
          </a:r>
          <a:endParaRPr lang="en-US"/>
        </a:p>
      </dgm:t>
    </dgm:pt>
    <dgm:pt modelId="{4098E99B-AD6B-4B6A-9D64-65C1E619FA3C}" type="parTrans" cxnId="{9FA83F55-6A8A-4244-B325-8326AC02B23A}">
      <dgm:prSet/>
      <dgm:spPr/>
      <dgm:t>
        <a:bodyPr/>
        <a:lstStyle/>
        <a:p>
          <a:endParaRPr lang="en-US"/>
        </a:p>
      </dgm:t>
    </dgm:pt>
    <dgm:pt modelId="{05C552EA-31EF-461D-B672-F98A9D0DE47B}" type="sibTrans" cxnId="{9FA83F55-6A8A-4244-B325-8326AC02B23A}">
      <dgm:prSet/>
      <dgm:spPr/>
      <dgm:t>
        <a:bodyPr/>
        <a:lstStyle/>
        <a:p>
          <a:endParaRPr lang="en-US"/>
        </a:p>
      </dgm:t>
    </dgm:pt>
    <dgm:pt modelId="{E4B8529F-65BA-4EC7-85AE-C9EC2D4D35D8}" type="pres">
      <dgm:prSet presAssocID="{01BE6579-1009-48C3-ADF2-87FC5EFCEDC0}" presName="Name0" presStyleCnt="0">
        <dgm:presLayoutVars>
          <dgm:dir/>
          <dgm:resizeHandles val="exact"/>
        </dgm:presLayoutVars>
      </dgm:prSet>
      <dgm:spPr/>
    </dgm:pt>
    <dgm:pt modelId="{9B6DAA78-62DB-48BB-9FA3-17B6B06C9073}" type="pres">
      <dgm:prSet presAssocID="{01BE6579-1009-48C3-ADF2-87FC5EFCEDC0}" presName="fgShape" presStyleLbl="fgShp" presStyleIdx="0" presStyleCnt="1"/>
      <dgm:spPr/>
    </dgm:pt>
    <dgm:pt modelId="{E6C61FCD-ACAC-436B-A7C1-894381009C11}" type="pres">
      <dgm:prSet presAssocID="{01BE6579-1009-48C3-ADF2-87FC5EFCEDC0}" presName="linComp" presStyleCnt="0"/>
      <dgm:spPr/>
    </dgm:pt>
    <dgm:pt modelId="{1E4A3D6E-4BC1-4F3F-BCEF-82EFC65A911E}" type="pres">
      <dgm:prSet presAssocID="{11147C09-F0FE-4871-8EDD-B9797780A85C}" presName="compNode" presStyleCnt="0"/>
      <dgm:spPr/>
    </dgm:pt>
    <dgm:pt modelId="{58EEAFDF-59C2-41DB-8A25-3C9A1DA0FD33}" type="pres">
      <dgm:prSet presAssocID="{11147C09-F0FE-4871-8EDD-B9797780A85C}" presName="bkgdShape" presStyleLbl="node1" presStyleIdx="0" presStyleCnt="9"/>
      <dgm:spPr/>
    </dgm:pt>
    <dgm:pt modelId="{ECE853EF-BADF-4A9D-940C-86FC81B1A79F}" type="pres">
      <dgm:prSet presAssocID="{11147C09-F0FE-4871-8EDD-B9797780A85C}" presName="nodeTx" presStyleLbl="node1" presStyleIdx="0" presStyleCnt="9">
        <dgm:presLayoutVars>
          <dgm:bulletEnabled val="1"/>
        </dgm:presLayoutVars>
      </dgm:prSet>
      <dgm:spPr/>
    </dgm:pt>
    <dgm:pt modelId="{58A19D2B-2CE7-46C6-ACDD-253663E5757A}" type="pres">
      <dgm:prSet presAssocID="{11147C09-F0FE-4871-8EDD-B9797780A85C}" presName="invisiNode" presStyleLbl="node1" presStyleIdx="0" presStyleCnt="9"/>
      <dgm:spPr/>
    </dgm:pt>
    <dgm:pt modelId="{1FED06A1-87DE-4712-BF28-E05CAEEBF7F9}" type="pres">
      <dgm:prSet presAssocID="{11147C09-F0FE-4871-8EDD-B9797780A85C}" presName="imagNode"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7B0875B2-752E-4293-962D-79439D1457EE}" type="pres">
      <dgm:prSet presAssocID="{314159AC-A5D8-4FC2-A8BD-9004DCE5494B}" presName="sibTrans" presStyleLbl="sibTrans2D1" presStyleIdx="0" presStyleCnt="0"/>
      <dgm:spPr/>
    </dgm:pt>
    <dgm:pt modelId="{D62B8093-193C-4607-8B37-9A7E4A96C42F}" type="pres">
      <dgm:prSet presAssocID="{6296A65A-2065-48D7-9808-8242CEAF5864}" presName="compNode" presStyleCnt="0"/>
      <dgm:spPr/>
    </dgm:pt>
    <dgm:pt modelId="{2247EC63-EBF9-4A60-90B1-067896C37E6D}" type="pres">
      <dgm:prSet presAssocID="{6296A65A-2065-48D7-9808-8242CEAF5864}" presName="bkgdShape" presStyleLbl="node1" presStyleIdx="1" presStyleCnt="9"/>
      <dgm:spPr/>
    </dgm:pt>
    <dgm:pt modelId="{C81DD336-ED8E-45BC-A254-7160A85223BC}" type="pres">
      <dgm:prSet presAssocID="{6296A65A-2065-48D7-9808-8242CEAF5864}" presName="nodeTx" presStyleLbl="node1" presStyleIdx="1" presStyleCnt="9">
        <dgm:presLayoutVars>
          <dgm:bulletEnabled val="1"/>
        </dgm:presLayoutVars>
      </dgm:prSet>
      <dgm:spPr/>
    </dgm:pt>
    <dgm:pt modelId="{4B9E37E9-1B21-4E11-A99B-0FD4E12602EC}" type="pres">
      <dgm:prSet presAssocID="{6296A65A-2065-48D7-9808-8242CEAF5864}" presName="invisiNode" presStyleLbl="node1" presStyleIdx="1" presStyleCnt="9"/>
      <dgm:spPr/>
    </dgm:pt>
    <dgm:pt modelId="{494C9EEE-D601-426E-A217-EBF07AC696C7}" type="pres">
      <dgm:prSet presAssocID="{6296A65A-2065-48D7-9808-8242CEAF5864}" presName="imagNode"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Map with pin"/>
        </a:ext>
      </dgm:extLst>
    </dgm:pt>
    <dgm:pt modelId="{6CE85F48-961D-4A60-A3A6-645EAFE8A1D7}" type="pres">
      <dgm:prSet presAssocID="{B0B02ECC-D183-4698-9311-B9E19B2A5696}" presName="sibTrans" presStyleLbl="sibTrans2D1" presStyleIdx="0" presStyleCnt="0"/>
      <dgm:spPr/>
    </dgm:pt>
    <dgm:pt modelId="{3B5FF1D7-DA67-4154-8243-8D88593C8B55}" type="pres">
      <dgm:prSet presAssocID="{3633F804-1EAA-45CA-9F1C-6E688EB3AB98}" presName="compNode" presStyleCnt="0"/>
      <dgm:spPr/>
    </dgm:pt>
    <dgm:pt modelId="{9FDD4FB7-6788-484A-A47D-C7B47F85B6E8}" type="pres">
      <dgm:prSet presAssocID="{3633F804-1EAA-45CA-9F1C-6E688EB3AB98}" presName="bkgdShape" presStyleLbl="node1" presStyleIdx="2" presStyleCnt="9"/>
      <dgm:spPr/>
    </dgm:pt>
    <dgm:pt modelId="{5953D2E7-264D-4F69-98F7-6F65E64740BE}" type="pres">
      <dgm:prSet presAssocID="{3633F804-1EAA-45CA-9F1C-6E688EB3AB98}" presName="nodeTx" presStyleLbl="node1" presStyleIdx="2" presStyleCnt="9">
        <dgm:presLayoutVars>
          <dgm:bulletEnabled val="1"/>
        </dgm:presLayoutVars>
      </dgm:prSet>
      <dgm:spPr/>
    </dgm:pt>
    <dgm:pt modelId="{19D1802A-28DF-42C2-97DD-012D3AE3F410}" type="pres">
      <dgm:prSet presAssocID="{3633F804-1EAA-45CA-9F1C-6E688EB3AB98}" presName="invisiNode" presStyleLbl="node1" presStyleIdx="2" presStyleCnt="9"/>
      <dgm:spPr/>
    </dgm:pt>
    <dgm:pt modelId="{11AA346C-2324-421C-808D-60F0CEB90F57}" type="pres">
      <dgm:prSet presAssocID="{3633F804-1EAA-45CA-9F1C-6E688EB3AB98}" presName="imagNode" presStyleLbl="fgImgPlace1" presStyleIdx="2" presStyleCnt="9"/>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A6A4BC30-D819-41A0-911B-6A277DD09001}" type="pres">
      <dgm:prSet presAssocID="{1FCFF0C6-9C42-4B86-BAEA-2B1513E4E708}" presName="sibTrans" presStyleLbl="sibTrans2D1" presStyleIdx="0" presStyleCnt="0"/>
      <dgm:spPr/>
    </dgm:pt>
    <dgm:pt modelId="{03FCCBFA-DEC4-4238-B0E2-FDEE797B6A0F}" type="pres">
      <dgm:prSet presAssocID="{77457EDE-EE2B-4E13-A680-BC12CAC03C92}" presName="compNode" presStyleCnt="0"/>
      <dgm:spPr/>
    </dgm:pt>
    <dgm:pt modelId="{E6D9EF6E-4C69-4090-A1D7-C081896F20CC}" type="pres">
      <dgm:prSet presAssocID="{77457EDE-EE2B-4E13-A680-BC12CAC03C92}" presName="bkgdShape" presStyleLbl="node1" presStyleIdx="3" presStyleCnt="9"/>
      <dgm:spPr/>
    </dgm:pt>
    <dgm:pt modelId="{F266DBDB-7DC6-4673-A8E0-82FA22FEF7D9}" type="pres">
      <dgm:prSet presAssocID="{77457EDE-EE2B-4E13-A680-BC12CAC03C92}" presName="nodeTx" presStyleLbl="node1" presStyleIdx="3" presStyleCnt="9">
        <dgm:presLayoutVars>
          <dgm:bulletEnabled val="1"/>
        </dgm:presLayoutVars>
      </dgm:prSet>
      <dgm:spPr/>
    </dgm:pt>
    <dgm:pt modelId="{0FDA365F-91EE-4183-997D-C24CE85BB0F0}" type="pres">
      <dgm:prSet presAssocID="{77457EDE-EE2B-4E13-A680-BC12CAC03C92}" presName="invisiNode" presStyleLbl="node1" presStyleIdx="3" presStyleCnt="9"/>
      <dgm:spPr/>
    </dgm:pt>
    <dgm:pt modelId="{AE657E62-F0FD-40DA-977F-841F60C407E7}" type="pres">
      <dgm:prSet presAssocID="{77457EDE-EE2B-4E13-A680-BC12CAC03C92}" presName="imagNode"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Marker"/>
        </a:ext>
      </dgm:extLst>
    </dgm:pt>
    <dgm:pt modelId="{F5928314-F60D-41AC-B221-085254D2B9F8}" type="pres">
      <dgm:prSet presAssocID="{3AF8B1E6-9D3D-4F42-893F-C8247BA65C34}" presName="sibTrans" presStyleLbl="sibTrans2D1" presStyleIdx="0" presStyleCnt="0"/>
      <dgm:spPr/>
    </dgm:pt>
    <dgm:pt modelId="{D485B934-DCA8-4350-92BA-843F58B380E6}" type="pres">
      <dgm:prSet presAssocID="{AF7F83EC-A388-47A1-A470-881ED9B35A7C}" presName="compNode" presStyleCnt="0"/>
      <dgm:spPr/>
    </dgm:pt>
    <dgm:pt modelId="{46F828D9-4E59-4B7D-B8AA-C1CF553D03FB}" type="pres">
      <dgm:prSet presAssocID="{AF7F83EC-A388-47A1-A470-881ED9B35A7C}" presName="bkgdShape" presStyleLbl="node1" presStyleIdx="4" presStyleCnt="9"/>
      <dgm:spPr/>
    </dgm:pt>
    <dgm:pt modelId="{B34FEA1A-D683-40CC-A6AF-36A0298C01B5}" type="pres">
      <dgm:prSet presAssocID="{AF7F83EC-A388-47A1-A470-881ED9B35A7C}" presName="nodeTx" presStyleLbl="node1" presStyleIdx="4" presStyleCnt="9">
        <dgm:presLayoutVars>
          <dgm:bulletEnabled val="1"/>
        </dgm:presLayoutVars>
      </dgm:prSet>
      <dgm:spPr/>
    </dgm:pt>
    <dgm:pt modelId="{77A971E4-14EE-40A8-A17B-395ECD06F8E7}" type="pres">
      <dgm:prSet presAssocID="{AF7F83EC-A388-47A1-A470-881ED9B35A7C}" presName="invisiNode" presStyleLbl="node1" presStyleIdx="4" presStyleCnt="9"/>
      <dgm:spPr/>
    </dgm:pt>
    <dgm:pt modelId="{1228A086-8A54-421D-A878-D73DD6817FEB}" type="pres">
      <dgm:prSet presAssocID="{AF7F83EC-A388-47A1-A470-881ED9B35A7C}" presName="imagNode" presStyleLbl="fgImgPlace1" presStyleIdx="4" presStyleCnt="9"/>
      <dgm:spPr>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pt>
    <dgm:pt modelId="{240BADAD-7CD1-43A8-B894-A3E32A44937A}" type="pres">
      <dgm:prSet presAssocID="{DAF7EE38-5FAA-4660-A863-3CF4F31C034C}" presName="sibTrans" presStyleLbl="sibTrans2D1" presStyleIdx="0" presStyleCnt="0"/>
      <dgm:spPr/>
    </dgm:pt>
    <dgm:pt modelId="{3F6C8507-7F45-4103-AA38-521E9FF29B26}" type="pres">
      <dgm:prSet presAssocID="{C842B1EE-837D-44B3-8717-0DCAE60F0ACD}" presName="compNode" presStyleCnt="0"/>
      <dgm:spPr/>
    </dgm:pt>
    <dgm:pt modelId="{D5F5E12B-6E59-4CFD-9695-D69D9B18D936}" type="pres">
      <dgm:prSet presAssocID="{C842B1EE-837D-44B3-8717-0DCAE60F0ACD}" presName="bkgdShape" presStyleLbl="node1" presStyleIdx="5" presStyleCnt="9"/>
      <dgm:spPr/>
    </dgm:pt>
    <dgm:pt modelId="{823D4494-7792-4D08-8859-DE76F6896994}" type="pres">
      <dgm:prSet presAssocID="{C842B1EE-837D-44B3-8717-0DCAE60F0ACD}" presName="nodeTx" presStyleLbl="node1" presStyleIdx="5" presStyleCnt="9">
        <dgm:presLayoutVars>
          <dgm:bulletEnabled val="1"/>
        </dgm:presLayoutVars>
      </dgm:prSet>
      <dgm:spPr/>
    </dgm:pt>
    <dgm:pt modelId="{9E1B9C1C-5D26-4EB5-A517-95BD9EB3F6B2}" type="pres">
      <dgm:prSet presAssocID="{C842B1EE-837D-44B3-8717-0DCAE60F0ACD}" presName="invisiNode" presStyleLbl="node1" presStyleIdx="5" presStyleCnt="9"/>
      <dgm:spPr/>
    </dgm:pt>
    <dgm:pt modelId="{61274C05-AA96-4AEF-8D46-6F2AE2C2CF30}" type="pres">
      <dgm:prSet presAssocID="{C842B1EE-837D-44B3-8717-0DCAE60F0ACD}" presName="imagNode" presStyleLbl="f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C448D3AE-06D2-4BA0-9DED-F3590D24EE08}" type="pres">
      <dgm:prSet presAssocID="{2D100EF8-B40C-43E5-9E9D-6DBA791238F0}" presName="sibTrans" presStyleLbl="sibTrans2D1" presStyleIdx="0" presStyleCnt="0"/>
      <dgm:spPr/>
    </dgm:pt>
    <dgm:pt modelId="{73F0FDE9-040E-417F-AF98-15F49795FD3A}" type="pres">
      <dgm:prSet presAssocID="{684FAD94-B2D6-4C7C-80E3-C2EE58C2F6D7}" presName="compNode" presStyleCnt="0"/>
      <dgm:spPr/>
    </dgm:pt>
    <dgm:pt modelId="{AF7F4D92-3435-45D6-9887-D03E34C1EE2D}" type="pres">
      <dgm:prSet presAssocID="{684FAD94-B2D6-4C7C-80E3-C2EE58C2F6D7}" presName="bkgdShape" presStyleLbl="node1" presStyleIdx="6" presStyleCnt="9"/>
      <dgm:spPr/>
    </dgm:pt>
    <dgm:pt modelId="{BC0060D3-D6FD-496F-9E4A-97D93546A709}" type="pres">
      <dgm:prSet presAssocID="{684FAD94-B2D6-4C7C-80E3-C2EE58C2F6D7}" presName="nodeTx" presStyleLbl="node1" presStyleIdx="6" presStyleCnt="9">
        <dgm:presLayoutVars>
          <dgm:bulletEnabled val="1"/>
        </dgm:presLayoutVars>
      </dgm:prSet>
      <dgm:spPr/>
    </dgm:pt>
    <dgm:pt modelId="{1A7EC781-676D-4AE6-9AA9-F5FB1C03873B}" type="pres">
      <dgm:prSet presAssocID="{684FAD94-B2D6-4C7C-80E3-C2EE58C2F6D7}" presName="invisiNode" presStyleLbl="node1" presStyleIdx="6" presStyleCnt="9"/>
      <dgm:spPr/>
    </dgm:pt>
    <dgm:pt modelId="{A0F48510-0931-40B9-B00E-16D52F721B83}" type="pres">
      <dgm:prSet presAssocID="{684FAD94-B2D6-4C7C-80E3-C2EE58C2F6D7}" presName="imagNode" presStyleLbl="fgImgPlace1" presStyleIdx="6" presStyleCnt="9"/>
      <dgm:spPr>
        <a:blipFill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6C8BC3DB-BBDF-4DDC-9DCD-49FFE809764F}" type="pres">
      <dgm:prSet presAssocID="{546A601E-53C7-4F04-8D19-C6666ACBE393}" presName="sibTrans" presStyleLbl="sibTrans2D1" presStyleIdx="0" presStyleCnt="0"/>
      <dgm:spPr/>
    </dgm:pt>
    <dgm:pt modelId="{D8D733A2-F850-4954-9EC1-CDCD5995AD9C}" type="pres">
      <dgm:prSet presAssocID="{6A66B04B-AC53-4665-BFB9-236C237BD7FD}" presName="compNode" presStyleCnt="0"/>
      <dgm:spPr/>
    </dgm:pt>
    <dgm:pt modelId="{71FC7B25-A3E5-4723-BDCE-07A36DF663DC}" type="pres">
      <dgm:prSet presAssocID="{6A66B04B-AC53-4665-BFB9-236C237BD7FD}" presName="bkgdShape" presStyleLbl="node1" presStyleIdx="7" presStyleCnt="9"/>
      <dgm:spPr/>
    </dgm:pt>
    <dgm:pt modelId="{CF524CC0-65EA-45DB-ABA0-E5E732E79D21}" type="pres">
      <dgm:prSet presAssocID="{6A66B04B-AC53-4665-BFB9-236C237BD7FD}" presName="nodeTx" presStyleLbl="node1" presStyleIdx="7" presStyleCnt="9">
        <dgm:presLayoutVars>
          <dgm:bulletEnabled val="1"/>
        </dgm:presLayoutVars>
      </dgm:prSet>
      <dgm:spPr/>
    </dgm:pt>
    <dgm:pt modelId="{B1418C41-8B53-4ADA-9682-1AAA35AD8A76}" type="pres">
      <dgm:prSet presAssocID="{6A66B04B-AC53-4665-BFB9-236C237BD7FD}" presName="invisiNode" presStyleLbl="node1" presStyleIdx="7" presStyleCnt="9"/>
      <dgm:spPr/>
    </dgm:pt>
    <dgm:pt modelId="{D8B93C4D-C97C-4987-B93A-B96EDA5CF0DE}" type="pres">
      <dgm:prSet presAssocID="{6A66B04B-AC53-4665-BFB9-236C237BD7FD}" presName="imagNode" presStyleLbl="fgImgPlace1" presStyleIdx="7"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dgm:spPr>
    </dgm:pt>
    <dgm:pt modelId="{0FEB12A4-629F-4B81-A549-971539F23E40}" type="pres">
      <dgm:prSet presAssocID="{FE3A00AE-98F6-4FA5-B23C-FE8B1B7CFF30}" presName="sibTrans" presStyleLbl="sibTrans2D1" presStyleIdx="0" presStyleCnt="0"/>
      <dgm:spPr/>
    </dgm:pt>
    <dgm:pt modelId="{907EC6A2-C65E-4163-848D-177CE3648E24}" type="pres">
      <dgm:prSet presAssocID="{127FA33B-8797-49E8-AA9F-7BCD5225DEA1}" presName="compNode" presStyleCnt="0"/>
      <dgm:spPr/>
    </dgm:pt>
    <dgm:pt modelId="{44F970E7-E6B2-490E-8056-1988209791A9}" type="pres">
      <dgm:prSet presAssocID="{127FA33B-8797-49E8-AA9F-7BCD5225DEA1}" presName="bkgdShape" presStyleLbl="node1" presStyleIdx="8" presStyleCnt="9"/>
      <dgm:spPr/>
    </dgm:pt>
    <dgm:pt modelId="{542A6562-D26C-424E-BA36-056D6557976F}" type="pres">
      <dgm:prSet presAssocID="{127FA33B-8797-49E8-AA9F-7BCD5225DEA1}" presName="nodeTx" presStyleLbl="node1" presStyleIdx="8" presStyleCnt="9">
        <dgm:presLayoutVars>
          <dgm:bulletEnabled val="1"/>
        </dgm:presLayoutVars>
      </dgm:prSet>
      <dgm:spPr/>
    </dgm:pt>
    <dgm:pt modelId="{A737A16A-D991-47D5-9E4D-61AF9022294A}" type="pres">
      <dgm:prSet presAssocID="{127FA33B-8797-49E8-AA9F-7BCD5225DEA1}" presName="invisiNode" presStyleLbl="node1" presStyleIdx="8" presStyleCnt="9"/>
      <dgm:spPr/>
    </dgm:pt>
    <dgm:pt modelId="{73AEDA0A-5724-49EE-B087-A914DE29855C}" type="pres">
      <dgm:prSet presAssocID="{127FA33B-8797-49E8-AA9F-7BCD5225DEA1}" presName="imagNode" presStyleLbl="fgImgPlace1" presStyleIdx="8"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21000" r="-21000"/>
          </a:stretch>
        </a:blipFill>
      </dgm:spPr>
    </dgm:pt>
  </dgm:ptLst>
  <dgm:cxnLst>
    <dgm:cxn modelId="{F5683A09-B870-41A0-8747-88178E6772E6}" type="presOf" srcId="{01BE6579-1009-48C3-ADF2-87FC5EFCEDC0}" destId="{E4B8529F-65BA-4EC7-85AE-C9EC2D4D35D8}" srcOrd="0" destOrd="0" presId="urn:microsoft.com/office/officeart/2005/8/layout/hList7"/>
    <dgm:cxn modelId="{52C2E109-2970-451D-8489-7DD658C8E6AB}" type="presOf" srcId="{11147C09-F0FE-4871-8EDD-B9797780A85C}" destId="{58EEAFDF-59C2-41DB-8A25-3C9A1DA0FD33}" srcOrd="0" destOrd="0" presId="urn:microsoft.com/office/officeart/2005/8/layout/hList7"/>
    <dgm:cxn modelId="{8D7A8A17-50E3-43CC-B916-890BA7CF4F38}" type="presOf" srcId="{6A66B04B-AC53-4665-BFB9-236C237BD7FD}" destId="{71FC7B25-A3E5-4723-BDCE-07A36DF663DC}" srcOrd="0" destOrd="0" presId="urn:microsoft.com/office/officeart/2005/8/layout/hList7"/>
    <dgm:cxn modelId="{63029318-41B8-423C-8C7C-CB3F2ED996A5}" type="presOf" srcId="{2D100EF8-B40C-43E5-9E9D-6DBA791238F0}" destId="{C448D3AE-06D2-4BA0-9DED-F3590D24EE08}" srcOrd="0" destOrd="0" presId="urn:microsoft.com/office/officeart/2005/8/layout/hList7"/>
    <dgm:cxn modelId="{EF5E8D1F-362E-45D2-8F62-A976994AE8D1}" srcId="{01BE6579-1009-48C3-ADF2-87FC5EFCEDC0}" destId="{3633F804-1EAA-45CA-9F1C-6E688EB3AB98}" srcOrd="2" destOrd="0" parTransId="{C620DC94-57DB-4C64-9914-2207DCC005BF}" sibTransId="{1FCFF0C6-9C42-4B86-BAEA-2B1513E4E708}"/>
    <dgm:cxn modelId="{B7D2C523-BCFD-4E61-B9E2-3587E577A15E}" srcId="{01BE6579-1009-48C3-ADF2-87FC5EFCEDC0}" destId="{AF7F83EC-A388-47A1-A470-881ED9B35A7C}" srcOrd="4" destOrd="0" parTransId="{C6015A64-2A70-4F27-B818-BB7C0A60A4E2}" sibTransId="{DAF7EE38-5FAA-4660-A863-3CF4F31C034C}"/>
    <dgm:cxn modelId="{015E4024-18D3-4FDA-A866-4FB751CFFEC4}" type="presOf" srcId="{C842B1EE-837D-44B3-8717-0DCAE60F0ACD}" destId="{823D4494-7792-4D08-8859-DE76F6896994}" srcOrd="1" destOrd="0" presId="urn:microsoft.com/office/officeart/2005/8/layout/hList7"/>
    <dgm:cxn modelId="{ECD63F35-33AC-4E95-A2B7-C951A96E4146}" type="presOf" srcId="{77457EDE-EE2B-4E13-A680-BC12CAC03C92}" destId="{E6D9EF6E-4C69-4090-A1D7-C081896F20CC}" srcOrd="0" destOrd="0" presId="urn:microsoft.com/office/officeart/2005/8/layout/hList7"/>
    <dgm:cxn modelId="{C42BD340-9EC1-4493-AB27-79D5CFF0289A}" type="presOf" srcId="{6A66B04B-AC53-4665-BFB9-236C237BD7FD}" destId="{CF524CC0-65EA-45DB-ABA0-E5E732E79D21}" srcOrd="1" destOrd="0" presId="urn:microsoft.com/office/officeart/2005/8/layout/hList7"/>
    <dgm:cxn modelId="{8CDC3766-F40C-494E-BF59-F73CABE1BBDF}" type="presOf" srcId="{AF7F83EC-A388-47A1-A470-881ED9B35A7C}" destId="{46F828D9-4E59-4B7D-B8AA-C1CF553D03FB}" srcOrd="0" destOrd="0" presId="urn:microsoft.com/office/officeart/2005/8/layout/hList7"/>
    <dgm:cxn modelId="{3E4B474B-EFE2-4D73-8C14-C74B6AE4E7B0}" type="presOf" srcId="{6296A65A-2065-48D7-9808-8242CEAF5864}" destId="{2247EC63-EBF9-4A60-90B1-067896C37E6D}" srcOrd="0" destOrd="0" presId="urn:microsoft.com/office/officeart/2005/8/layout/hList7"/>
    <dgm:cxn modelId="{0CC2BD6B-C935-4174-8601-1AC3B13CB6B2}" srcId="{01BE6579-1009-48C3-ADF2-87FC5EFCEDC0}" destId="{684FAD94-B2D6-4C7C-80E3-C2EE58C2F6D7}" srcOrd="6" destOrd="0" parTransId="{AB0CB7AA-885B-4B32-9795-724AC7A43ABC}" sibTransId="{546A601E-53C7-4F04-8D19-C6666ACBE393}"/>
    <dgm:cxn modelId="{D49B084C-F820-4234-BDCD-C4ADDFD7AE7B}" type="presOf" srcId="{11147C09-F0FE-4871-8EDD-B9797780A85C}" destId="{ECE853EF-BADF-4A9D-940C-86FC81B1A79F}" srcOrd="1" destOrd="0" presId="urn:microsoft.com/office/officeart/2005/8/layout/hList7"/>
    <dgm:cxn modelId="{08966153-645F-4DA0-9214-A2DABB7E60EC}" type="presOf" srcId="{127FA33B-8797-49E8-AA9F-7BCD5225DEA1}" destId="{542A6562-D26C-424E-BA36-056D6557976F}" srcOrd="1" destOrd="0" presId="urn:microsoft.com/office/officeart/2005/8/layout/hList7"/>
    <dgm:cxn modelId="{9FA83F55-6A8A-4244-B325-8326AC02B23A}" srcId="{01BE6579-1009-48C3-ADF2-87FC5EFCEDC0}" destId="{127FA33B-8797-49E8-AA9F-7BCD5225DEA1}" srcOrd="8" destOrd="0" parTransId="{4098E99B-AD6B-4B6A-9D64-65C1E619FA3C}" sibTransId="{05C552EA-31EF-461D-B672-F98A9D0DE47B}"/>
    <dgm:cxn modelId="{F0B0955A-4FAB-4A4E-8F6F-B929107DC082}" type="presOf" srcId="{B0B02ECC-D183-4698-9311-B9E19B2A5696}" destId="{6CE85F48-961D-4A60-A3A6-645EAFE8A1D7}" srcOrd="0" destOrd="0" presId="urn:microsoft.com/office/officeart/2005/8/layout/hList7"/>
    <dgm:cxn modelId="{2472857C-85D2-4B1F-95D5-743E253B9A4D}" srcId="{01BE6579-1009-48C3-ADF2-87FC5EFCEDC0}" destId="{C842B1EE-837D-44B3-8717-0DCAE60F0ACD}" srcOrd="5" destOrd="0" parTransId="{82019502-62CA-48FA-B38E-B1E5234D4709}" sibTransId="{2D100EF8-B40C-43E5-9E9D-6DBA791238F0}"/>
    <dgm:cxn modelId="{02E7BC85-0F8B-4306-ABAC-840406CDAEA1}" type="presOf" srcId="{AF7F83EC-A388-47A1-A470-881ED9B35A7C}" destId="{B34FEA1A-D683-40CC-A6AF-36A0298C01B5}" srcOrd="1" destOrd="0" presId="urn:microsoft.com/office/officeart/2005/8/layout/hList7"/>
    <dgm:cxn modelId="{F05A148B-E3C7-4E2D-B81B-80BBEEBD673C}" type="presOf" srcId="{684FAD94-B2D6-4C7C-80E3-C2EE58C2F6D7}" destId="{BC0060D3-D6FD-496F-9E4A-97D93546A709}" srcOrd="1" destOrd="0" presId="urn:microsoft.com/office/officeart/2005/8/layout/hList7"/>
    <dgm:cxn modelId="{6EBFA093-4D90-42E5-AE70-7023E2364FD5}" type="presOf" srcId="{1FCFF0C6-9C42-4B86-BAEA-2B1513E4E708}" destId="{A6A4BC30-D819-41A0-911B-6A277DD09001}" srcOrd="0" destOrd="0" presId="urn:microsoft.com/office/officeart/2005/8/layout/hList7"/>
    <dgm:cxn modelId="{AD87A095-7E3B-4E2D-8237-945074FF2684}" srcId="{01BE6579-1009-48C3-ADF2-87FC5EFCEDC0}" destId="{11147C09-F0FE-4871-8EDD-B9797780A85C}" srcOrd="0" destOrd="0" parTransId="{F27EEA2E-77DE-45FD-A9AB-4321DB350EBD}" sibTransId="{314159AC-A5D8-4FC2-A8BD-9004DCE5494B}"/>
    <dgm:cxn modelId="{0559C195-9F09-45D7-896A-45A9C00EE796}" srcId="{01BE6579-1009-48C3-ADF2-87FC5EFCEDC0}" destId="{6A66B04B-AC53-4665-BFB9-236C237BD7FD}" srcOrd="7" destOrd="0" parTransId="{FE302C5B-9D7F-427F-89E3-9CBD4162C6C2}" sibTransId="{FE3A00AE-98F6-4FA5-B23C-FE8B1B7CFF30}"/>
    <dgm:cxn modelId="{0AFCDF97-4742-470C-906E-6F37D35CA307}" type="presOf" srcId="{3AF8B1E6-9D3D-4F42-893F-C8247BA65C34}" destId="{F5928314-F60D-41AC-B221-085254D2B9F8}" srcOrd="0" destOrd="0" presId="urn:microsoft.com/office/officeart/2005/8/layout/hList7"/>
    <dgm:cxn modelId="{572A80A5-0045-4915-BBAC-C09BD684A8E6}" type="presOf" srcId="{77457EDE-EE2B-4E13-A680-BC12CAC03C92}" destId="{F266DBDB-7DC6-4673-A8E0-82FA22FEF7D9}" srcOrd="1" destOrd="0" presId="urn:microsoft.com/office/officeart/2005/8/layout/hList7"/>
    <dgm:cxn modelId="{44A412AB-C27D-4941-A1FB-E36A2998A1CA}" type="presOf" srcId="{6296A65A-2065-48D7-9808-8242CEAF5864}" destId="{C81DD336-ED8E-45BC-A254-7160A85223BC}" srcOrd="1" destOrd="0" presId="urn:microsoft.com/office/officeart/2005/8/layout/hList7"/>
    <dgm:cxn modelId="{D8FAEFB4-A5D2-4BB8-8B8C-E909D461B7BA}" type="presOf" srcId="{546A601E-53C7-4F04-8D19-C6666ACBE393}" destId="{6C8BC3DB-BBDF-4DDC-9DCD-49FFE809764F}" srcOrd="0" destOrd="0" presId="urn:microsoft.com/office/officeart/2005/8/layout/hList7"/>
    <dgm:cxn modelId="{9FD070BF-E1CD-4D1E-A49E-560197F9A67D}" srcId="{01BE6579-1009-48C3-ADF2-87FC5EFCEDC0}" destId="{77457EDE-EE2B-4E13-A680-BC12CAC03C92}" srcOrd="3" destOrd="0" parTransId="{5640744E-DFE9-48AE-AE06-0DC314543F8B}" sibTransId="{3AF8B1E6-9D3D-4F42-893F-C8247BA65C34}"/>
    <dgm:cxn modelId="{55116BC0-8077-4D70-ABF0-C3EA53EA31D2}" type="presOf" srcId="{C842B1EE-837D-44B3-8717-0DCAE60F0ACD}" destId="{D5F5E12B-6E59-4CFD-9695-D69D9B18D936}" srcOrd="0" destOrd="0" presId="urn:microsoft.com/office/officeart/2005/8/layout/hList7"/>
    <dgm:cxn modelId="{F6C250C1-7427-48B1-89FD-4E2C99A4FB4B}" srcId="{01BE6579-1009-48C3-ADF2-87FC5EFCEDC0}" destId="{6296A65A-2065-48D7-9808-8242CEAF5864}" srcOrd="1" destOrd="0" parTransId="{31A83047-8330-4201-B62D-21CADB4298A0}" sibTransId="{B0B02ECC-D183-4698-9311-B9E19B2A5696}"/>
    <dgm:cxn modelId="{F2B2AEC3-4B0C-4E66-91A4-7071A8F8DD57}" type="presOf" srcId="{FE3A00AE-98F6-4FA5-B23C-FE8B1B7CFF30}" destId="{0FEB12A4-629F-4B81-A549-971539F23E40}" srcOrd="0" destOrd="0" presId="urn:microsoft.com/office/officeart/2005/8/layout/hList7"/>
    <dgm:cxn modelId="{0EE40AD1-B86E-4D40-AE00-5D7A4A2B9E5C}" type="presOf" srcId="{DAF7EE38-5FAA-4660-A863-3CF4F31C034C}" destId="{240BADAD-7CD1-43A8-B894-A3E32A44937A}" srcOrd="0" destOrd="0" presId="urn:microsoft.com/office/officeart/2005/8/layout/hList7"/>
    <dgm:cxn modelId="{56C417D2-FA70-47E4-B546-57FDE5C4EE79}" type="presOf" srcId="{684FAD94-B2D6-4C7C-80E3-C2EE58C2F6D7}" destId="{AF7F4D92-3435-45D6-9887-D03E34C1EE2D}" srcOrd="0" destOrd="0" presId="urn:microsoft.com/office/officeart/2005/8/layout/hList7"/>
    <dgm:cxn modelId="{A9A131EB-FAC5-46BC-80ED-AAA9A8EE951A}" type="presOf" srcId="{127FA33B-8797-49E8-AA9F-7BCD5225DEA1}" destId="{44F970E7-E6B2-490E-8056-1988209791A9}" srcOrd="0" destOrd="0" presId="urn:microsoft.com/office/officeart/2005/8/layout/hList7"/>
    <dgm:cxn modelId="{640731F7-BBA3-4FC4-96C1-DAB41452C2D2}" type="presOf" srcId="{3633F804-1EAA-45CA-9F1C-6E688EB3AB98}" destId="{5953D2E7-264D-4F69-98F7-6F65E64740BE}" srcOrd="1" destOrd="0" presId="urn:microsoft.com/office/officeart/2005/8/layout/hList7"/>
    <dgm:cxn modelId="{6CA0F9F7-62E5-4BA7-94F4-5346AD4CCCA4}" type="presOf" srcId="{314159AC-A5D8-4FC2-A8BD-9004DCE5494B}" destId="{7B0875B2-752E-4293-962D-79439D1457EE}" srcOrd="0" destOrd="0" presId="urn:microsoft.com/office/officeart/2005/8/layout/hList7"/>
    <dgm:cxn modelId="{243328FA-15CC-4E07-86AB-95F3202AA59B}" type="presOf" srcId="{3633F804-1EAA-45CA-9F1C-6E688EB3AB98}" destId="{9FDD4FB7-6788-484A-A47D-C7B47F85B6E8}" srcOrd="0" destOrd="0" presId="urn:microsoft.com/office/officeart/2005/8/layout/hList7"/>
    <dgm:cxn modelId="{B6FE8E4C-BE62-4D18-8E0C-55D1A635AF13}" type="presParOf" srcId="{E4B8529F-65BA-4EC7-85AE-C9EC2D4D35D8}" destId="{9B6DAA78-62DB-48BB-9FA3-17B6B06C9073}" srcOrd="0" destOrd="0" presId="urn:microsoft.com/office/officeart/2005/8/layout/hList7"/>
    <dgm:cxn modelId="{532DD792-1374-4FA4-9FAB-F765C3E63053}" type="presParOf" srcId="{E4B8529F-65BA-4EC7-85AE-C9EC2D4D35D8}" destId="{E6C61FCD-ACAC-436B-A7C1-894381009C11}" srcOrd="1" destOrd="0" presId="urn:microsoft.com/office/officeart/2005/8/layout/hList7"/>
    <dgm:cxn modelId="{6ECD9D7B-15D5-4A46-AC2B-7F9486D5C8BC}" type="presParOf" srcId="{E6C61FCD-ACAC-436B-A7C1-894381009C11}" destId="{1E4A3D6E-4BC1-4F3F-BCEF-82EFC65A911E}" srcOrd="0" destOrd="0" presId="urn:microsoft.com/office/officeart/2005/8/layout/hList7"/>
    <dgm:cxn modelId="{35837420-2B29-45D7-B735-DD17227A15A8}" type="presParOf" srcId="{1E4A3D6E-4BC1-4F3F-BCEF-82EFC65A911E}" destId="{58EEAFDF-59C2-41DB-8A25-3C9A1DA0FD33}" srcOrd="0" destOrd="0" presId="urn:microsoft.com/office/officeart/2005/8/layout/hList7"/>
    <dgm:cxn modelId="{CC427E27-BC1D-4059-9B8B-85E2969F1BDF}" type="presParOf" srcId="{1E4A3D6E-4BC1-4F3F-BCEF-82EFC65A911E}" destId="{ECE853EF-BADF-4A9D-940C-86FC81B1A79F}" srcOrd="1" destOrd="0" presId="urn:microsoft.com/office/officeart/2005/8/layout/hList7"/>
    <dgm:cxn modelId="{FF84C5EA-6429-49FC-9433-3A09A01694A1}" type="presParOf" srcId="{1E4A3D6E-4BC1-4F3F-BCEF-82EFC65A911E}" destId="{58A19D2B-2CE7-46C6-ACDD-253663E5757A}" srcOrd="2" destOrd="0" presId="urn:microsoft.com/office/officeart/2005/8/layout/hList7"/>
    <dgm:cxn modelId="{8ABC3F45-158A-45E1-B25D-A23BD60E01D2}" type="presParOf" srcId="{1E4A3D6E-4BC1-4F3F-BCEF-82EFC65A911E}" destId="{1FED06A1-87DE-4712-BF28-E05CAEEBF7F9}" srcOrd="3" destOrd="0" presId="urn:microsoft.com/office/officeart/2005/8/layout/hList7"/>
    <dgm:cxn modelId="{C7613C4E-9B49-4AED-805F-CF40415DFD3E}" type="presParOf" srcId="{E6C61FCD-ACAC-436B-A7C1-894381009C11}" destId="{7B0875B2-752E-4293-962D-79439D1457EE}" srcOrd="1" destOrd="0" presId="urn:microsoft.com/office/officeart/2005/8/layout/hList7"/>
    <dgm:cxn modelId="{E1504B33-4F05-4F87-84E3-53ADEA43259B}" type="presParOf" srcId="{E6C61FCD-ACAC-436B-A7C1-894381009C11}" destId="{D62B8093-193C-4607-8B37-9A7E4A96C42F}" srcOrd="2" destOrd="0" presId="urn:microsoft.com/office/officeart/2005/8/layout/hList7"/>
    <dgm:cxn modelId="{21ACDDBD-65C1-4BD3-9CB1-24A223BE2F1C}" type="presParOf" srcId="{D62B8093-193C-4607-8B37-9A7E4A96C42F}" destId="{2247EC63-EBF9-4A60-90B1-067896C37E6D}" srcOrd="0" destOrd="0" presId="urn:microsoft.com/office/officeart/2005/8/layout/hList7"/>
    <dgm:cxn modelId="{DFC08E2D-9B06-4F56-A79C-68C105FA6C46}" type="presParOf" srcId="{D62B8093-193C-4607-8B37-9A7E4A96C42F}" destId="{C81DD336-ED8E-45BC-A254-7160A85223BC}" srcOrd="1" destOrd="0" presId="urn:microsoft.com/office/officeart/2005/8/layout/hList7"/>
    <dgm:cxn modelId="{51DCF239-C412-4CA8-810D-2B52CCB35DBB}" type="presParOf" srcId="{D62B8093-193C-4607-8B37-9A7E4A96C42F}" destId="{4B9E37E9-1B21-4E11-A99B-0FD4E12602EC}" srcOrd="2" destOrd="0" presId="urn:microsoft.com/office/officeart/2005/8/layout/hList7"/>
    <dgm:cxn modelId="{7797A8E9-10AB-4652-AFC1-B0E3DA91A09C}" type="presParOf" srcId="{D62B8093-193C-4607-8B37-9A7E4A96C42F}" destId="{494C9EEE-D601-426E-A217-EBF07AC696C7}" srcOrd="3" destOrd="0" presId="urn:microsoft.com/office/officeart/2005/8/layout/hList7"/>
    <dgm:cxn modelId="{DE45E54E-2998-493D-9C5A-FBC14920023F}" type="presParOf" srcId="{E6C61FCD-ACAC-436B-A7C1-894381009C11}" destId="{6CE85F48-961D-4A60-A3A6-645EAFE8A1D7}" srcOrd="3" destOrd="0" presId="urn:microsoft.com/office/officeart/2005/8/layout/hList7"/>
    <dgm:cxn modelId="{4DADBB36-FCB0-48C0-BAB6-BEC7E9B85CFE}" type="presParOf" srcId="{E6C61FCD-ACAC-436B-A7C1-894381009C11}" destId="{3B5FF1D7-DA67-4154-8243-8D88593C8B55}" srcOrd="4" destOrd="0" presId="urn:microsoft.com/office/officeart/2005/8/layout/hList7"/>
    <dgm:cxn modelId="{0BA72516-DE46-41C9-B95F-94B268F8EE07}" type="presParOf" srcId="{3B5FF1D7-DA67-4154-8243-8D88593C8B55}" destId="{9FDD4FB7-6788-484A-A47D-C7B47F85B6E8}" srcOrd="0" destOrd="0" presId="urn:microsoft.com/office/officeart/2005/8/layout/hList7"/>
    <dgm:cxn modelId="{8F0ECC9D-9364-4A7E-8C89-0B40B643E7FE}" type="presParOf" srcId="{3B5FF1D7-DA67-4154-8243-8D88593C8B55}" destId="{5953D2E7-264D-4F69-98F7-6F65E64740BE}" srcOrd="1" destOrd="0" presId="urn:microsoft.com/office/officeart/2005/8/layout/hList7"/>
    <dgm:cxn modelId="{84562953-9A4F-4B7D-A63D-EA8238AD981D}" type="presParOf" srcId="{3B5FF1D7-DA67-4154-8243-8D88593C8B55}" destId="{19D1802A-28DF-42C2-97DD-012D3AE3F410}" srcOrd="2" destOrd="0" presId="urn:microsoft.com/office/officeart/2005/8/layout/hList7"/>
    <dgm:cxn modelId="{1D7089EE-892E-4AAA-9297-58B289332FFC}" type="presParOf" srcId="{3B5FF1D7-DA67-4154-8243-8D88593C8B55}" destId="{11AA346C-2324-421C-808D-60F0CEB90F57}" srcOrd="3" destOrd="0" presId="urn:microsoft.com/office/officeart/2005/8/layout/hList7"/>
    <dgm:cxn modelId="{5E66C39D-CE82-4A0B-8F41-A0DCBBC42A4A}" type="presParOf" srcId="{E6C61FCD-ACAC-436B-A7C1-894381009C11}" destId="{A6A4BC30-D819-41A0-911B-6A277DD09001}" srcOrd="5" destOrd="0" presId="urn:microsoft.com/office/officeart/2005/8/layout/hList7"/>
    <dgm:cxn modelId="{EDBCE33F-C6DF-4931-8AAC-A7D45D34FC0B}" type="presParOf" srcId="{E6C61FCD-ACAC-436B-A7C1-894381009C11}" destId="{03FCCBFA-DEC4-4238-B0E2-FDEE797B6A0F}" srcOrd="6" destOrd="0" presId="urn:microsoft.com/office/officeart/2005/8/layout/hList7"/>
    <dgm:cxn modelId="{ECF3AFEA-B5DC-4BA7-A33E-CF6A5741B24F}" type="presParOf" srcId="{03FCCBFA-DEC4-4238-B0E2-FDEE797B6A0F}" destId="{E6D9EF6E-4C69-4090-A1D7-C081896F20CC}" srcOrd="0" destOrd="0" presId="urn:microsoft.com/office/officeart/2005/8/layout/hList7"/>
    <dgm:cxn modelId="{9106EC8F-C6A1-491E-ACE5-CE011D4D75D9}" type="presParOf" srcId="{03FCCBFA-DEC4-4238-B0E2-FDEE797B6A0F}" destId="{F266DBDB-7DC6-4673-A8E0-82FA22FEF7D9}" srcOrd="1" destOrd="0" presId="urn:microsoft.com/office/officeart/2005/8/layout/hList7"/>
    <dgm:cxn modelId="{9D88E6B3-E8FF-4A38-9A96-9F2091E17CCC}" type="presParOf" srcId="{03FCCBFA-DEC4-4238-B0E2-FDEE797B6A0F}" destId="{0FDA365F-91EE-4183-997D-C24CE85BB0F0}" srcOrd="2" destOrd="0" presId="urn:microsoft.com/office/officeart/2005/8/layout/hList7"/>
    <dgm:cxn modelId="{9E346F18-380A-424D-B2A6-2ECD306783D4}" type="presParOf" srcId="{03FCCBFA-DEC4-4238-B0E2-FDEE797B6A0F}" destId="{AE657E62-F0FD-40DA-977F-841F60C407E7}" srcOrd="3" destOrd="0" presId="urn:microsoft.com/office/officeart/2005/8/layout/hList7"/>
    <dgm:cxn modelId="{3AF21CE3-A979-4B50-B787-33F6824FDBFD}" type="presParOf" srcId="{E6C61FCD-ACAC-436B-A7C1-894381009C11}" destId="{F5928314-F60D-41AC-B221-085254D2B9F8}" srcOrd="7" destOrd="0" presId="urn:microsoft.com/office/officeart/2005/8/layout/hList7"/>
    <dgm:cxn modelId="{1950B451-6A01-47B5-AA00-8942C0B56A00}" type="presParOf" srcId="{E6C61FCD-ACAC-436B-A7C1-894381009C11}" destId="{D485B934-DCA8-4350-92BA-843F58B380E6}" srcOrd="8" destOrd="0" presId="urn:microsoft.com/office/officeart/2005/8/layout/hList7"/>
    <dgm:cxn modelId="{CDF5B928-9478-4D66-A9EC-C7CCFEFC91C2}" type="presParOf" srcId="{D485B934-DCA8-4350-92BA-843F58B380E6}" destId="{46F828D9-4E59-4B7D-B8AA-C1CF553D03FB}" srcOrd="0" destOrd="0" presId="urn:microsoft.com/office/officeart/2005/8/layout/hList7"/>
    <dgm:cxn modelId="{E163CE90-E9A4-485E-BA47-2B09A2CD696C}" type="presParOf" srcId="{D485B934-DCA8-4350-92BA-843F58B380E6}" destId="{B34FEA1A-D683-40CC-A6AF-36A0298C01B5}" srcOrd="1" destOrd="0" presId="urn:microsoft.com/office/officeart/2005/8/layout/hList7"/>
    <dgm:cxn modelId="{03C91E95-94BB-4E5C-99BF-BB37C42549EC}" type="presParOf" srcId="{D485B934-DCA8-4350-92BA-843F58B380E6}" destId="{77A971E4-14EE-40A8-A17B-395ECD06F8E7}" srcOrd="2" destOrd="0" presId="urn:microsoft.com/office/officeart/2005/8/layout/hList7"/>
    <dgm:cxn modelId="{2E79B4C5-8AEE-4CD1-A59A-51B150E8F3EC}" type="presParOf" srcId="{D485B934-DCA8-4350-92BA-843F58B380E6}" destId="{1228A086-8A54-421D-A878-D73DD6817FEB}" srcOrd="3" destOrd="0" presId="urn:microsoft.com/office/officeart/2005/8/layout/hList7"/>
    <dgm:cxn modelId="{AAF0FF08-5FC9-4B9A-ACED-6546A4FEC2EF}" type="presParOf" srcId="{E6C61FCD-ACAC-436B-A7C1-894381009C11}" destId="{240BADAD-7CD1-43A8-B894-A3E32A44937A}" srcOrd="9" destOrd="0" presId="urn:microsoft.com/office/officeart/2005/8/layout/hList7"/>
    <dgm:cxn modelId="{E2C535F8-7F45-48CC-9A57-468364043A6F}" type="presParOf" srcId="{E6C61FCD-ACAC-436B-A7C1-894381009C11}" destId="{3F6C8507-7F45-4103-AA38-521E9FF29B26}" srcOrd="10" destOrd="0" presId="urn:microsoft.com/office/officeart/2005/8/layout/hList7"/>
    <dgm:cxn modelId="{1D870B12-55B3-44F4-B857-B798545F32B2}" type="presParOf" srcId="{3F6C8507-7F45-4103-AA38-521E9FF29B26}" destId="{D5F5E12B-6E59-4CFD-9695-D69D9B18D936}" srcOrd="0" destOrd="0" presId="urn:microsoft.com/office/officeart/2005/8/layout/hList7"/>
    <dgm:cxn modelId="{C4989E80-F2DA-4D1E-B57B-E2BF60670943}" type="presParOf" srcId="{3F6C8507-7F45-4103-AA38-521E9FF29B26}" destId="{823D4494-7792-4D08-8859-DE76F6896994}" srcOrd="1" destOrd="0" presId="urn:microsoft.com/office/officeart/2005/8/layout/hList7"/>
    <dgm:cxn modelId="{D3C3CF51-23CF-4C6D-9B53-9CCF8DBA93A0}" type="presParOf" srcId="{3F6C8507-7F45-4103-AA38-521E9FF29B26}" destId="{9E1B9C1C-5D26-4EB5-A517-95BD9EB3F6B2}" srcOrd="2" destOrd="0" presId="urn:microsoft.com/office/officeart/2005/8/layout/hList7"/>
    <dgm:cxn modelId="{7B3CFBD7-493E-4746-ACAB-0D1863D11D60}" type="presParOf" srcId="{3F6C8507-7F45-4103-AA38-521E9FF29B26}" destId="{61274C05-AA96-4AEF-8D46-6F2AE2C2CF30}" srcOrd="3" destOrd="0" presId="urn:microsoft.com/office/officeart/2005/8/layout/hList7"/>
    <dgm:cxn modelId="{6280AE9A-014A-4306-BA08-E4CC293064DD}" type="presParOf" srcId="{E6C61FCD-ACAC-436B-A7C1-894381009C11}" destId="{C448D3AE-06D2-4BA0-9DED-F3590D24EE08}" srcOrd="11" destOrd="0" presId="urn:microsoft.com/office/officeart/2005/8/layout/hList7"/>
    <dgm:cxn modelId="{4B3B1265-A9E9-4EAC-A568-74DAA6E12AB5}" type="presParOf" srcId="{E6C61FCD-ACAC-436B-A7C1-894381009C11}" destId="{73F0FDE9-040E-417F-AF98-15F49795FD3A}" srcOrd="12" destOrd="0" presId="urn:microsoft.com/office/officeart/2005/8/layout/hList7"/>
    <dgm:cxn modelId="{6B45152D-73D1-44C5-97D6-F8E1C437DE4D}" type="presParOf" srcId="{73F0FDE9-040E-417F-AF98-15F49795FD3A}" destId="{AF7F4D92-3435-45D6-9887-D03E34C1EE2D}" srcOrd="0" destOrd="0" presId="urn:microsoft.com/office/officeart/2005/8/layout/hList7"/>
    <dgm:cxn modelId="{06C5D22C-4EC0-40C9-896F-505B0557C2E6}" type="presParOf" srcId="{73F0FDE9-040E-417F-AF98-15F49795FD3A}" destId="{BC0060D3-D6FD-496F-9E4A-97D93546A709}" srcOrd="1" destOrd="0" presId="urn:microsoft.com/office/officeart/2005/8/layout/hList7"/>
    <dgm:cxn modelId="{6D1EA9DB-BD40-4333-83DB-A544988E1A1C}" type="presParOf" srcId="{73F0FDE9-040E-417F-AF98-15F49795FD3A}" destId="{1A7EC781-676D-4AE6-9AA9-F5FB1C03873B}" srcOrd="2" destOrd="0" presId="urn:microsoft.com/office/officeart/2005/8/layout/hList7"/>
    <dgm:cxn modelId="{84D212F3-A449-435D-94A9-C5358C17487C}" type="presParOf" srcId="{73F0FDE9-040E-417F-AF98-15F49795FD3A}" destId="{A0F48510-0931-40B9-B00E-16D52F721B83}" srcOrd="3" destOrd="0" presId="urn:microsoft.com/office/officeart/2005/8/layout/hList7"/>
    <dgm:cxn modelId="{F48D288A-F314-4920-B358-C4265CDE7778}" type="presParOf" srcId="{E6C61FCD-ACAC-436B-A7C1-894381009C11}" destId="{6C8BC3DB-BBDF-4DDC-9DCD-49FFE809764F}" srcOrd="13" destOrd="0" presId="urn:microsoft.com/office/officeart/2005/8/layout/hList7"/>
    <dgm:cxn modelId="{E03BC48F-397B-4E97-9451-AF25C7202F57}" type="presParOf" srcId="{E6C61FCD-ACAC-436B-A7C1-894381009C11}" destId="{D8D733A2-F850-4954-9EC1-CDCD5995AD9C}" srcOrd="14" destOrd="0" presId="urn:microsoft.com/office/officeart/2005/8/layout/hList7"/>
    <dgm:cxn modelId="{96DB16D5-C630-4063-94DE-F0E0189DB3A1}" type="presParOf" srcId="{D8D733A2-F850-4954-9EC1-CDCD5995AD9C}" destId="{71FC7B25-A3E5-4723-BDCE-07A36DF663DC}" srcOrd="0" destOrd="0" presId="urn:microsoft.com/office/officeart/2005/8/layout/hList7"/>
    <dgm:cxn modelId="{F476F989-9123-422E-B854-8E0FC31105C4}" type="presParOf" srcId="{D8D733A2-F850-4954-9EC1-CDCD5995AD9C}" destId="{CF524CC0-65EA-45DB-ABA0-E5E732E79D21}" srcOrd="1" destOrd="0" presId="urn:microsoft.com/office/officeart/2005/8/layout/hList7"/>
    <dgm:cxn modelId="{B8B9C5F7-5C33-4EC0-B557-0FABA0DD345F}" type="presParOf" srcId="{D8D733A2-F850-4954-9EC1-CDCD5995AD9C}" destId="{B1418C41-8B53-4ADA-9682-1AAA35AD8A76}" srcOrd="2" destOrd="0" presId="urn:microsoft.com/office/officeart/2005/8/layout/hList7"/>
    <dgm:cxn modelId="{1CD41191-A804-48EF-80AF-12CD6603A4EB}" type="presParOf" srcId="{D8D733A2-F850-4954-9EC1-CDCD5995AD9C}" destId="{D8B93C4D-C97C-4987-B93A-B96EDA5CF0DE}" srcOrd="3" destOrd="0" presId="urn:microsoft.com/office/officeart/2005/8/layout/hList7"/>
    <dgm:cxn modelId="{FF034195-6318-4838-9501-7229968A68CF}" type="presParOf" srcId="{E6C61FCD-ACAC-436B-A7C1-894381009C11}" destId="{0FEB12A4-629F-4B81-A549-971539F23E40}" srcOrd="15" destOrd="0" presId="urn:microsoft.com/office/officeart/2005/8/layout/hList7"/>
    <dgm:cxn modelId="{D5A2DBC1-783D-4BF2-AABF-6040380B3F35}" type="presParOf" srcId="{E6C61FCD-ACAC-436B-A7C1-894381009C11}" destId="{907EC6A2-C65E-4163-848D-177CE3648E24}" srcOrd="16" destOrd="0" presId="urn:microsoft.com/office/officeart/2005/8/layout/hList7"/>
    <dgm:cxn modelId="{C0249B3A-3DD1-4040-8EDC-3CE0945770EF}" type="presParOf" srcId="{907EC6A2-C65E-4163-848D-177CE3648E24}" destId="{44F970E7-E6B2-490E-8056-1988209791A9}" srcOrd="0" destOrd="0" presId="urn:microsoft.com/office/officeart/2005/8/layout/hList7"/>
    <dgm:cxn modelId="{11E1FD6A-DCF8-46E9-B52D-F710BEEF5406}" type="presParOf" srcId="{907EC6A2-C65E-4163-848D-177CE3648E24}" destId="{542A6562-D26C-424E-BA36-056D6557976F}" srcOrd="1" destOrd="0" presId="urn:microsoft.com/office/officeart/2005/8/layout/hList7"/>
    <dgm:cxn modelId="{EBE9288A-2354-44D8-8140-ACB61F12F472}" type="presParOf" srcId="{907EC6A2-C65E-4163-848D-177CE3648E24}" destId="{A737A16A-D991-47D5-9E4D-61AF9022294A}" srcOrd="2" destOrd="0" presId="urn:microsoft.com/office/officeart/2005/8/layout/hList7"/>
    <dgm:cxn modelId="{D045BE00-45FF-4C94-A2CF-9DCF7925FBEA}" type="presParOf" srcId="{907EC6A2-C65E-4163-848D-177CE3648E24}" destId="{73AEDA0A-5724-49EE-B087-A914DE29855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6E4EBB-B360-4256-A587-28590E304904}" type="doc">
      <dgm:prSet loTypeId="urn:microsoft.com/office/officeart/2005/8/layout/matrix3" loCatId="matrix" qsTypeId="urn:microsoft.com/office/officeart/2005/8/quickstyle/simple2" qsCatId="simple" csTypeId="urn:microsoft.com/office/officeart/2005/8/colors/colorful2" csCatId="colorful"/>
      <dgm:spPr/>
      <dgm:t>
        <a:bodyPr/>
        <a:lstStyle/>
        <a:p>
          <a:endParaRPr lang="en-US"/>
        </a:p>
      </dgm:t>
    </dgm:pt>
    <dgm:pt modelId="{08293284-10CE-4C71-A617-B6BF3A850F7B}">
      <dgm:prSet/>
      <dgm:spPr/>
      <dgm:t>
        <a:bodyPr/>
        <a:lstStyle/>
        <a:p>
          <a:r>
            <a:rPr lang="en-IN" b="0" i="0" dirty="0"/>
            <a:t>Root Mean square Error: </a:t>
          </a:r>
          <a:r>
            <a:rPr lang="en-IN" b="1" i="0" dirty="0"/>
            <a:t>291.67</a:t>
          </a:r>
          <a:endParaRPr lang="en-US" b="1" dirty="0"/>
        </a:p>
      </dgm:t>
    </dgm:pt>
    <dgm:pt modelId="{41E098FE-8A2C-4298-87A7-7C269933CE64}" type="parTrans" cxnId="{5479C5DC-232F-40B6-A2A6-C77095789A09}">
      <dgm:prSet/>
      <dgm:spPr/>
      <dgm:t>
        <a:bodyPr/>
        <a:lstStyle/>
        <a:p>
          <a:endParaRPr lang="en-US"/>
        </a:p>
      </dgm:t>
    </dgm:pt>
    <dgm:pt modelId="{E867AB4F-706F-400C-BE33-34CFC35D5064}" type="sibTrans" cxnId="{5479C5DC-232F-40B6-A2A6-C77095789A09}">
      <dgm:prSet/>
      <dgm:spPr/>
      <dgm:t>
        <a:bodyPr/>
        <a:lstStyle/>
        <a:p>
          <a:endParaRPr lang="en-US"/>
        </a:p>
      </dgm:t>
    </dgm:pt>
    <dgm:pt modelId="{FF3712F7-3E06-4F8C-A0AF-C90E5B91B9CD}">
      <dgm:prSet/>
      <dgm:spPr/>
      <dgm:t>
        <a:bodyPr/>
        <a:lstStyle/>
        <a:p>
          <a:r>
            <a:rPr lang="en-IN" b="0" i="0" dirty="0"/>
            <a:t>Mean Absolute Error : </a:t>
          </a:r>
          <a:r>
            <a:rPr lang="en-IN" b="1" i="0" dirty="0"/>
            <a:t>217.92</a:t>
          </a:r>
          <a:endParaRPr lang="en-US" b="1" dirty="0"/>
        </a:p>
      </dgm:t>
    </dgm:pt>
    <dgm:pt modelId="{4125FEF1-288F-4C51-9A04-1A424126A3F6}" type="parTrans" cxnId="{8250545F-71B8-4BD3-83E8-FCEB425DD200}">
      <dgm:prSet/>
      <dgm:spPr/>
      <dgm:t>
        <a:bodyPr/>
        <a:lstStyle/>
        <a:p>
          <a:endParaRPr lang="en-US"/>
        </a:p>
      </dgm:t>
    </dgm:pt>
    <dgm:pt modelId="{76FED2A2-8D8C-458D-BBF0-9AFD053DFD8D}" type="sibTrans" cxnId="{8250545F-71B8-4BD3-83E8-FCEB425DD200}">
      <dgm:prSet/>
      <dgm:spPr/>
      <dgm:t>
        <a:bodyPr/>
        <a:lstStyle/>
        <a:p>
          <a:endParaRPr lang="en-US"/>
        </a:p>
      </dgm:t>
    </dgm:pt>
    <dgm:pt modelId="{41A7E482-2AF7-4263-9BF4-25BC95D8661F}">
      <dgm:prSet/>
      <dgm:spPr/>
      <dgm:t>
        <a:bodyPr/>
        <a:lstStyle/>
        <a:p>
          <a:r>
            <a:rPr lang="en-IN" b="0" i="0" dirty="0"/>
            <a:t>R2 : </a:t>
          </a:r>
          <a:r>
            <a:rPr lang="en-IN" b="1" i="0" dirty="0"/>
            <a:t>0.48</a:t>
          </a:r>
          <a:endParaRPr lang="en-US" b="1" dirty="0"/>
        </a:p>
      </dgm:t>
    </dgm:pt>
    <dgm:pt modelId="{20A7D14C-69B9-469F-B500-D2F08C4AA35A}" type="parTrans" cxnId="{9264E311-3836-4438-8D15-F0C8CF3CC950}">
      <dgm:prSet/>
      <dgm:spPr/>
      <dgm:t>
        <a:bodyPr/>
        <a:lstStyle/>
        <a:p>
          <a:endParaRPr lang="en-US"/>
        </a:p>
      </dgm:t>
    </dgm:pt>
    <dgm:pt modelId="{51E5B5EB-C3D5-4800-AFAC-06624BA4A045}" type="sibTrans" cxnId="{9264E311-3836-4438-8D15-F0C8CF3CC950}">
      <dgm:prSet/>
      <dgm:spPr/>
      <dgm:t>
        <a:bodyPr/>
        <a:lstStyle/>
        <a:p>
          <a:endParaRPr lang="en-US"/>
        </a:p>
      </dgm:t>
    </dgm:pt>
    <dgm:pt modelId="{89C8978B-AFC0-4460-83B8-BD3E4F2D2BE9}">
      <dgm:prSet/>
      <dgm:spPr/>
      <dgm:t>
        <a:bodyPr/>
        <a:lstStyle/>
        <a:p>
          <a:r>
            <a:rPr lang="en-IN" b="0" i="0" dirty="0"/>
            <a:t>Adjusted R2 : </a:t>
          </a:r>
          <a:r>
            <a:rPr lang="en-IN" b="1" i="0" dirty="0"/>
            <a:t>0.48</a:t>
          </a:r>
          <a:endParaRPr lang="en-US" b="1" dirty="0"/>
        </a:p>
      </dgm:t>
    </dgm:pt>
    <dgm:pt modelId="{38D7AC8B-67D1-446E-9704-150777306D2D}" type="parTrans" cxnId="{05EF3EEB-6A28-4450-B584-A5A9DB2F2AA6}">
      <dgm:prSet/>
      <dgm:spPr/>
      <dgm:t>
        <a:bodyPr/>
        <a:lstStyle/>
        <a:p>
          <a:endParaRPr lang="en-US"/>
        </a:p>
      </dgm:t>
    </dgm:pt>
    <dgm:pt modelId="{7C7B98A1-AA65-4F3A-BCC2-76863CE73B68}" type="sibTrans" cxnId="{05EF3EEB-6A28-4450-B584-A5A9DB2F2AA6}">
      <dgm:prSet/>
      <dgm:spPr/>
      <dgm:t>
        <a:bodyPr/>
        <a:lstStyle/>
        <a:p>
          <a:endParaRPr lang="en-US"/>
        </a:p>
      </dgm:t>
    </dgm:pt>
    <dgm:pt modelId="{6E9F14C9-2CA7-4BAC-8DD0-A744B1F80ED4}" type="pres">
      <dgm:prSet presAssocID="{7C6E4EBB-B360-4256-A587-28590E304904}" presName="matrix" presStyleCnt="0">
        <dgm:presLayoutVars>
          <dgm:chMax val="1"/>
          <dgm:dir/>
          <dgm:resizeHandles val="exact"/>
        </dgm:presLayoutVars>
      </dgm:prSet>
      <dgm:spPr/>
    </dgm:pt>
    <dgm:pt modelId="{28124992-7D42-405D-9C41-6B9980130255}" type="pres">
      <dgm:prSet presAssocID="{7C6E4EBB-B360-4256-A587-28590E304904}" presName="diamond" presStyleLbl="bgShp" presStyleIdx="0" presStyleCnt="1"/>
      <dgm:spPr/>
    </dgm:pt>
    <dgm:pt modelId="{C14DE13B-2B47-4847-97D9-8511DD2E6CD4}" type="pres">
      <dgm:prSet presAssocID="{7C6E4EBB-B360-4256-A587-28590E304904}" presName="quad1" presStyleLbl="node1" presStyleIdx="0" presStyleCnt="4">
        <dgm:presLayoutVars>
          <dgm:chMax val="0"/>
          <dgm:chPref val="0"/>
          <dgm:bulletEnabled val="1"/>
        </dgm:presLayoutVars>
      </dgm:prSet>
      <dgm:spPr/>
    </dgm:pt>
    <dgm:pt modelId="{8B09E998-FA57-46C6-A345-507130FC0372}" type="pres">
      <dgm:prSet presAssocID="{7C6E4EBB-B360-4256-A587-28590E304904}" presName="quad2" presStyleLbl="node1" presStyleIdx="1" presStyleCnt="4">
        <dgm:presLayoutVars>
          <dgm:chMax val="0"/>
          <dgm:chPref val="0"/>
          <dgm:bulletEnabled val="1"/>
        </dgm:presLayoutVars>
      </dgm:prSet>
      <dgm:spPr/>
    </dgm:pt>
    <dgm:pt modelId="{83B5A43F-7B01-45B5-B903-BED34F614E26}" type="pres">
      <dgm:prSet presAssocID="{7C6E4EBB-B360-4256-A587-28590E304904}" presName="quad3" presStyleLbl="node1" presStyleIdx="2" presStyleCnt="4">
        <dgm:presLayoutVars>
          <dgm:chMax val="0"/>
          <dgm:chPref val="0"/>
          <dgm:bulletEnabled val="1"/>
        </dgm:presLayoutVars>
      </dgm:prSet>
      <dgm:spPr/>
    </dgm:pt>
    <dgm:pt modelId="{C17AD6B4-957D-48D6-81EE-7CC7334F6E3C}" type="pres">
      <dgm:prSet presAssocID="{7C6E4EBB-B360-4256-A587-28590E304904}" presName="quad4" presStyleLbl="node1" presStyleIdx="3" presStyleCnt="4">
        <dgm:presLayoutVars>
          <dgm:chMax val="0"/>
          <dgm:chPref val="0"/>
          <dgm:bulletEnabled val="1"/>
        </dgm:presLayoutVars>
      </dgm:prSet>
      <dgm:spPr/>
    </dgm:pt>
  </dgm:ptLst>
  <dgm:cxnLst>
    <dgm:cxn modelId="{9264E311-3836-4438-8D15-F0C8CF3CC950}" srcId="{7C6E4EBB-B360-4256-A587-28590E304904}" destId="{41A7E482-2AF7-4263-9BF4-25BC95D8661F}" srcOrd="2" destOrd="0" parTransId="{20A7D14C-69B9-469F-B500-D2F08C4AA35A}" sibTransId="{51E5B5EB-C3D5-4800-AFAC-06624BA4A045}"/>
    <dgm:cxn modelId="{CB4FA623-D6DA-4616-BCE3-459E386CA834}" type="presOf" srcId="{41A7E482-2AF7-4263-9BF4-25BC95D8661F}" destId="{83B5A43F-7B01-45B5-B903-BED34F614E26}" srcOrd="0" destOrd="0" presId="urn:microsoft.com/office/officeart/2005/8/layout/matrix3"/>
    <dgm:cxn modelId="{8250545F-71B8-4BD3-83E8-FCEB425DD200}" srcId="{7C6E4EBB-B360-4256-A587-28590E304904}" destId="{FF3712F7-3E06-4F8C-A0AF-C90E5B91B9CD}" srcOrd="1" destOrd="0" parTransId="{4125FEF1-288F-4C51-9A04-1A424126A3F6}" sibTransId="{76FED2A2-8D8C-458D-BBF0-9AFD053DFD8D}"/>
    <dgm:cxn modelId="{3043DD62-A6D8-4F0E-B2AB-2D16915FB3EE}" type="presOf" srcId="{08293284-10CE-4C71-A617-B6BF3A850F7B}" destId="{C14DE13B-2B47-4847-97D9-8511DD2E6CD4}" srcOrd="0" destOrd="0" presId="urn:microsoft.com/office/officeart/2005/8/layout/matrix3"/>
    <dgm:cxn modelId="{DADB78C0-6EE2-493E-AC01-B58D909DDBCD}" type="presOf" srcId="{89C8978B-AFC0-4460-83B8-BD3E4F2D2BE9}" destId="{C17AD6B4-957D-48D6-81EE-7CC7334F6E3C}" srcOrd="0" destOrd="0" presId="urn:microsoft.com/office/officeart/2005/8/layout/matrix3"/>
    <dgm:cxn modelId="{175587C6-269A-4152-9E51-B241FE0645E4}" type="presOf" srcId="{7C6E4EBB-B360-4256-A587-28590E304904}" destId="{6E9F14C9-2CA7-4BAC-8DD0-A744B1F80ED4}" srcOrd="0" destOrd="0" presId="urn:microsoft.com/office/officeart/2005/8/layout/matrix3"/>
    <dgm:cxn modelId="{5479C5DC-232F-40B6-A2A6-C77095789A09}" srcId="{7C6E4EBB-B360-4256-A587-28590E304904}" destId="{08293284-10CE-4C71-A617-B6BF3A850F7B}" srcOrd="0" destOrd="0" parTransId="{41E098FE-8A2C-4298-87A7-7C269933CE64}" sibTransId="{E867AB4F-706F-400C-BE33-34CFC35D5064}"/>
    <dgm:cxn modelId="{9D36E5E5-8000-4CC9-8B34-716137C0870B}" type="presOf" srcId="{FF3712F7-3E06-4F8C-A0AF-C90E5B91B9CD}" destId="{8B09E998-FA57-46C6-A345-507130FC0372}" srcOrd="0" destOrd="0" presId="urn:microsoft.com/office/officeart/2005/8/layout/matrix3"/>
    <dgm:cxn modelId="{05EF3EEB-6A28-4450-B584-A5A9DB2F2AA6}" srcId="{7C6E4EBB-B360-4256-A587-28590E304904}" destId="{89C8978B-AFC0-4460-83B8-BD3E4F2D2BE9}" srcOrd="3" destOrd="0" parTransId="{38D7AC8B-67D1-446E-9704-150777306D2D}" sibTransId="{7C7B98A1-AA65-4F3A-BCC2-76863CE73B68}"/>
    <dgm:cxn modelId="{66EDAA85-6E36-4E2F-BD90-E4B4AA382E06}" type="presParOf" srcId="{6E9F14C9-2CA7-4BAC-8DD0-A744B1F80ED4}" destId="{28124992-7D42-405D-9C41-6B9980130255}" srcOrd="0" destOrd="0" presId="urn:microsoft.com/office/officeart/2005/8/layout/matrix3"/>
    <dgm:cxn modelId="{775ACA83-1CB9-4F73-A332-154258A02BAD}" type="presParOf" srcId="{6E9F14C9-2CA7-4BAC-8DD0-A744B1F80ED4}" destId="{C14DE13B-2B47-4847-97D9-8511DD2E6CD4}" srcOrd="1" destOrd="0" presId="urn:microsoft.com/office/officeart/2005/8/layout/matrix3"/>
    <dgm:cxn modelId="{00C5EB6E-CE8B-4FB0-AF47-367135806640}" type="presParOf" srcId="{6E9F14C9-2CA7-4BAC-8DD0-A744B1F80ED4}" destId="{8B09E998-FA57-46C6-A345-507130FC0372}" srcOrd="2" destOrd="0" presId="urn:microsoft.com/office/officeart/2005/8/layout/matrix3"/>
    <dgm:cxn modelId="{4FD1B68B-1B2A-48E7-BB91-9E329958200C}" type="presParOf" srcId="{6E9F14C9-2CA7-4BAC-8DD0-A744B1F80ED4}" destId="{83B5A43F-7B01-45B5-B903-BED34F614E26}" srcOrd="3" destOrd="0" presId="urn:microsoft.com/office/officeart/2005/8/layout/matrix3"/>
    <dgm:cxn modelId="{7C658AA1-AF24-408D-9329-F257DDE28E94}" type="presParOf" srcId="{6E9F14C9-2CA7-4BAC-8DD0-A744B1F80ED4}" destId="{C17AD6B4-957D-48D6-81EE-7CC7334F6E3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C6E4EBB-B360-4256-A587-28590E304904}" type="doc">
      <dgm:prSet loTypeId="urn:microsoft.com/office/officeart/2005/8/layout/matrix3" loCatId="matrix" qsTypeId="urn:microsoft.com/office/officeart/2005/8/quickstyle/simple2" qsCatId="simple" csTypeId="urn:microsoft.com/office/officeart/2005/8/colors/colorful2" csCatId="colorful"/>
      <dgm:spPr/>
      <dgm:t>
        <a:bodyPr/>
        <a:lstStyle/>
        <a:p>
          <a:endParaRPr lang="en-US"/>
        </a:p>
      </dgm:t>
    </dgm:pt>
    <dgm:pt modelId="{08293284-10CE-4C71-A617-B6BF3A850F7B}">
      <dgm:prSet/>
      <dgm:spPr/>
      <dgm:t>
        <a:bodyPr/>
        <a:lstStyle/>
        <a:p>
          <a:r>
            <a:rPr lang="en-IN" b="0" i="0" dirty="0"/>
            <a:t>Root Mean square Error: </a:t>
          </a:r>
          <a:r>
            <a:rPr lang="en-IN" b="1" i="0" dirty="0"/>
            <a:t>291.67</a:t>
          </a:r>
          <a:endParaRPr lang="en-US" b="1" dirty="0"/>
        </a:p>
      </dgm:t>
    </dgm:pt>
    <dgm:pt modelId="{41E098FE-8A2C-4298-87A7-7C269933CE64}" type="parTrans" cxnId="{5479C5DC-232F-40B6-A2A6-C77095789A09}">
      <dgm:prSet/>
      <dgm:spPr/>
      <dgm:t>
        <a:bodyPr/>
        <a:lstStyle/>
        <a:p>
          <a:endParaRPr lang="en-US"/>
        </a:p>
      </dgm:t>
    </dgm:pt>
    <dgm:pt modelId="{E867AB4F-706F-400C-BE33-34CFC35D5064}" type="sibTrans" cxnId="{5479C5DC-232F-40B6-A2A6-C77095789A09}">
      <dgm:prSet/>
      <dgm:spPr/>
      <dgm:t>
        <a:bodyPr/>
        <a:lstStyle/>
        <a:p>
          <a:endParaRPr lang="en-US"/>
        </a:p>
      </dgm:t>
    </dgm:pt>
    <dgm:pt modelId="{FF3712F7-3E06-4F8C-A0AF-C90E5B91B9CD}">
      <dgm:prSet/>
      <dgm:spPr/>
      <dgm:t>
        <a:bodyPr/>
        <a:lstStyle/>
        <a:p>
          <a:r>
            <a:rPr lang="en-IN" b="0" i="0" dirty="0"/>
            <a:t>Mean Absolute Error : </a:t>
          </a:r>
          <a:r>
            <a:rPr lang="en-IN" b="1" i="0" dirty="0"/>
            <a:t>217.92</a:t>
          </a:r>
          <a:endParaRPr lang="en-US" b="1" dirty="0"/>
        </a:p>
      </dgm:t>
    </dgm:pt>
    <dgm:pt modelId="{4125FEF1-288F-4C51-9A04-1A424126A3F6}" type="parTrans" cxnId="{8250545F-71B8-4BD3-83E8-FCEB425DD200}">
      <dgm:prSet/>
      <dgm:spPr/>
      <dgm:t>
        <a:bodyPr/>
        <a:lstStyle/>
        <a:p>
          <a:endParaRPr lang="en-US"/>
        </a:p>
      </dgm:t>
    </dgm:pt>
    <dgm:pt modelId="{76FED2A2-8D8C-458D-BBF0-9AFD053DFD8D}" type="sibTrans" cxnId="{8250545F-71B8-4BD3-83E8-FCEB425DD200}">
      <dgm:prSet/>
      <dgm:spPr/>
      <dgm:t>
        <a:bodyPr/>
        <a:lstStyle/>
        <a:p>
          <a:endParaRPr lang="en-US"/>
        </a:p>
      </dgm:t>
    </dgm:pt>
    <dgm:pt modelId="{41A7E482-2AF7-4263-9BF4-25BC95D8661F}">
      <dgm:prSet/>
      <dgm:spPr/>
      <dgm:t>
        <a:bodyPr/>
        <a:lstStyle/>
        <a:p>
          <a:r>
            <a:rPr lang="en-IN" b="0" i="0" dirty="0"/>
            <a:t>R2 : </a:t>
          </a:r>
          <a:r>
            <a:rPr lang="en-IN" b="1" i="0" dirty="0"/>
            <a:t>0.48</a:t>
          </a:r>
          <a:endParaRPr lang="en-US" b="1" dirty="0"/>
        </a:p>
      </dgm:t>
    </dgm:pt>
    <dgm:pt modelId="{20A7D14C-69B9-469F-B500-D2F08C4AA35A}" type="parTrans" cxnId="{9264E311-3836-4438-8D15-F0C8CF3CC950}">
      <dgm:prSet/>
      <dgm:spPr/>
      <dgm:t>
        <a:bodyPr/>
        <a:lstStyle/>
        <a:p>
          <a:endParaRPr lang="en-US"/>
        </a:p>
      </dgm:t>
    </dgm:pt>
    <dgm:pt modelId="{51E5B5EB-C3D5-4800-AFAC-06624BA4A045}" type="sibTrans" cxnId="{9264E311-3836-4438-8D15-F0C8CF3CC950}">
      <dgm:prSet/>
      <dgm:spPr/>
      <dgm:t>
        <a:bodyPr/>
        <a:lstStyle/>
        <a:p>
          <a:endParaRPr lang="en-US"/>
        </a:p>
      </dgm:t>
    </dgm:pt>
    <dgm:pt modelId="{89C8978B-AFC0-4460-83B8-BD3E4F2D2BE9}">
      <dgm:prSet/>
      <dgm:spPr/>
      <dgm:t>
        <a:bodyPr/>
        <a:lstStyle/>
        <a:p>
          <a:r>
            <a:rPr lang="en-IN" b="0" i="0" dirty="0"/>
            <a:t>Adjusted R2 : </a:t>
          </a:r>
          <a:r>
            <a:rPr lang="en-IN" b="1" i="0" dirty="0"/>
            <a:t>0.48</a:t>
          </a:r>
          <a:endParaRPr lang="en-US" b="1" dirty="0"/>
        </a:p>
      </dgm:t>
    </dgm:pt>
    <dgm:pt modelId="{38D7AC8B-67D1-446E-9704-150777306D2D}" type="parTrans" cxnId="{05EF3EEB-6A28-4450-B584-A5A9DB2F2AA6}">
      <dgm:prSet/>
      <dgm:spPr/>
      <dgm:t>
        <a:bodyPr/>
        <a:lstStyle/>
        <a:p>
          <a:endParaRPr lang="en-US"/>
        </a:p>
      </dgm:t>
    </dgm:pt>
    <dgm:pt modelId="{7C7B98A1-AA65-4F3A-BCC2-76863CE73B68}" type="sibTrans" cxnId="{05EF3EEB-6A28-4450-B584-A5A9DB2F2AA6}">
      <dgm:prSet/>
      <dgm:spPr/>
      <dgm:t>
        <a:bodyPr/>
        <a:lstStyle/>
        <a:p>
          <a:endParaRPr lang="en-US"/>
        </a:p>
      </dgm:t>
    </dgm:pt>
    <dgm:pt modelId="{6E9F14C9-2CA7-4BAC-8DD0-A744B1F80ED4}" type="pres">
      <dgm:prSet presAssocID="{7C6E4EBB-B360-4256-A587-28590E304904}" presName="matrix" presStyleCnt="0">
        <dgm:presLayoutVars>
          <dgm:chMax val="1"/>
          <dgm:dir/>
          <dgm:resizeHandles val="exact"/>
        </dgm:presLayoutVars>
      </dgm:prSet>
      <dgm:spPr/>
    </dgm:pt>
    <dgm:pt modelId="{28124992-7D42-405D-9C41-6B9980130255}" type="pres">
      <dgm:prSet presAssocID="{7C6E4EBB-B360-4256-A587-28590E304904}" presName="diamond" presStyleLbl="bgShp" presStyleIdx="0" presStyleCnt="1"/>
      <dgm:spPr/>
    </dgm:pt>
    <dgm:pt modelId="{C14DE13B-2B47-4847-97D9-8511DD2E6CD4}" type="pres">
      <dgm:prSet presAssocID="{7C6E4EBB-B360-4256-A587-28590E304904}" presName="quad1" presStyleLbl="node1" presStyleIdx="0" presStyleCnt="4">
        <dgm:presLayoutVars>
          <dgm:chMax val="0"/>
          <dgm:chPref val="0"/>
          <dgm:bulletEnabled val="1"/>
        </dgm:presLayoutVars>
      </dgm:prSet>
      <dgm:spPr/>
    </dgm:pt>
    <dgm:pt modelId="{8B09E998-FA57-46C6-A345-507130FC0372}" type="pres">
      <dgm:prSet presAssocID="{7C6E4EBB-B360-4256-A587-28590E304904}" presName="quad2" presStyleLbl="node1" presStyleIdx="1" presStyleCnt="4">
        <dgm:presLayoutVars>
          <dgm:chMax val="0"/>
          <dgm:chPref val="0"/>
          <dgm:bulletEnabled val="1"/>
        </dgm:presLayoutVars>
      </dgm:prSet>
      <dgm:spPr/>
    </dgm:pt>
    <dgm:pt modelId="{83B5A43F-7B01-45B5-B903-BED34F614E26}" type="pres">
      <dgm:prSet presAssocID="{7C6E4EBB-B360-4256-A587-28590E304904}" presName="quad3" presStyleLbl="node1" presStyleIdx="2" presStyleCnt="4">
        <dgm:presLayoutVars>
          <dgm:chMax val="0"/>
          <dgm:chPref val="0"/>
          <dgm:bulletEnabled val="1"/>
        </dgm:presLayoutVars>
      </dgm:prSet>
      <dgm:spPr/>
    </dgm:pt>
    <dgm:pt modelId="{C17AD6B4-957D-48D6-81EE-7CC7334F6E3C}" type="pres">
      <dgm:prSet presAssocID="{7C6E4EBB-B360-4256-A587-28590E304904}" presName="quad4" presStyleLbl="node1" presStyleIdx="3" presStyleCnt="4">
        <dgm:presLayoutVars>
          <dgm:chMax val="0"/>
          <dgm:chPref val="0"/>
          <dgm:bulletEnabled val="1"/>
        </dgm:presLayoutVars>
      </dgm:prSet>
      <dgm:spPr/>
    </dgm:pt>
  </dgm:ptLst>
  <dgm:cxnLst>
    <dgm:cxn modelId="{9264E311-3836-4438-8D15-F0C8CF3CC950}" srcId="{7C6E4EBB-B360-4256-A587-28590E304904}" destId="{41A7E482-2AF7-4263-9BF4-25BC95D8661F}" srcOrd="2" destOrd="0" parTransId="{20A7D14C-69B9-469F-B500-D2F08C4AA35A}" sibTransId="{51E5B5EB-C3D5-4800-AFAC-06624BA4A045}"/>
    <dgm:cxn modelId="{CB4FA623-D6DA-4616-BCE3-459E386CA834}" type="presOf" srcId="{41A7E482-2AF7-4263-9BF4-25BC95D8661F}" destId="{83B5A43F-7B01-45B5-B903-BED34F614E26}" srcOrd="0" destOrd="0" presId="urn:microsoft.com/office/officeart/2005/8/layout/matrix3"/>
    <dgm:cxn modelId="{8250545F-71B8-4BD3-83E8-FCEB425DD200}" srcId="{7C6E4EBB-B360-4256-A587-28590E304904}" destId="{FF3712F7-3E06-4F8C-A0AF-C90E5B91B9CD}" srcOrd="1" destOrd="0" parTransId="{4125FEF1-288F-4C51-9A04-1A424126A3F6}" sibTransId="{76FED2A2-8D8C-458D-BBF0-9AFD053DFD8D}"/>
    <dgm:cxn modelId="{3043DD62-A6D8-4F0E-B2AB-2D16915FB3EE}" type="presOf" srcId="{08293284-10CE-4C71-A617-B6BF3A850F7B}" destId="{C14DE13B-2B47-4847-97D9-8511DD2E6CD4}" srcOrd="0" destOrd="0" presId="urn:microsoft.com/office/officeart/2005/8/layout/matrix3"/>
    <dgm:cxn modelId="{DADB78C0-6EE2-493E-AC01-B58D909DDBCD}" type="presOf" srcId="{89C8978B-AFC0-4460-83B8-BD3E4F2D2BE9}" destId="{C17AD6B4-957D-48D6-81EE-7CC7334F6E3C}" srcOrd="0" destOrd="0" presId="urn:microsoft.com/office/officeart/2005/8/layout/matrix3"/>
    <dgm:cxn modelId="{175587C6-269A-4152-9E51-B241FE0645E4}" type="presOf" srcId="{7C6E4EBB-B360-4256-A587-28590E304904}" destId="{6E9F14C9-2CA7-4BAC-8DD0-A744B1F80ED4}" srcOrd="0" destOrd="0" presId="urn:microsoft.com/office/officeart/2005/8/layout/matrix3"/>
    <dgm:cxn modelId="{5479C5DC-232F-40B6-A2A6-C77095789A09}" srcId="{7C6E4EBB-B360-4256-A587-28590E304904}" destId="{08293284-10CE-4C71-A617-B6BF3A850F7B}" srcOrd="0" destOrd="0" parTransId="{41E098FE-8A2C-4298-87A7-7C269933CE64}" sibTransId="{E867AB4F-706F-400C-BE33-34CFC35D5064}"/>
    <dgm:cxn modelId="{9D36E5E5-8000-4CC9-8B34-716137C0870B}" type="presOf" srcId="{FF3712F7-3E06-4F8C-A0AF-C90E5B91B9CD}" destId="{8B09E998-FA57-46C6-A345-507130FC0372}" srcOrd="0" destOrd="0" presId="urn:microsoft.com/office/officeart/2005/8/layout/matrix3"/>
    <dgm:cxn modelId="{05EF3EEB-6A28-4450-B584-A5A9DB2F2AA6}" srcId="{7C6E4EBB-B360-4256-A587-28590E304904}" destId="{89C8978B-AFC0-4460-83B8-BD3E4F2D2BE9}" srcOrd="3" destOrd="0" parTransId="{38D7AC8B-67D1-446E-9704-150777306D2D}" sibTransId="{7C7B98A1-AA65-4F3A-BCC2-76863CE73B68}"/>
    <dgm:cxn modelId="{66EDAA85-6E36-4E2F-BD90-E4B4AA382E06}" type="presParOf" srcId="{6E9F14C9-2CA7-4BAC-8DD0-A744B1F80ED4}" destId="{28124992-7D42-405D-9C41-6B9980130255}" srcOrd="0" destOrd="0" presId="urn:microsoft.com/office/officeart/2005/8/layout/matrix3"/>
    <dgm:cxn modelId="{775ACA83-1CB9-4F73-A332-154258A02BAD}" type="presParOf" srcId="{6E9F14C9-2CA7-4BAC-8DD0-A744B1F80ED4}" destId="{C14DE13B-2B47-4847-97D9-8511DD2E6CD4}" srcOrd="1" destOrd="0" presId="urn:microsoft.com/office/officeart/2005/8/layout/matrix3"/>
    <dgm:cxn modelId="{00C5EB6E-CE8B-4FB0-AF47-367135806640}" type="presParOf" srcId="{6E9F14C9-2CA7-4BAC-8DD0-A744B1F80ED4}" destId="{8B09E998-FA57-46C6-A345-507130FC0372}" srcOrd="2" destOrd="0" presId="urn:microsoft.com/office/officeart/2005/8/layout/matrix3"/>
    <dgm:cxn modelId="{4FD1B68B-1B2A-48E7-BB91-9E329958200C}" type="presParOf" srcId="{6E9F14C9-2CA7-4BAC-8DD0-A744B1F80ED4}" destId="{83B5A43F-7B01-45B5-B903-BED34F614E26}" srcOrd="3" destOrd="0" presId="urn:microsoft.com/office/officeart/2005/8/layout/matrix3"/>
    <dgm:cxn modelId="{7C658AA1-AF24-408D-9329-F257DDE28E94}" type="presParOf" srcId="{6E9F14C9-2CA7-4BAC-8DD0-A744B1F80ED4}" destId="{C17AD6B4-957D-48D6-81EE-7CC7334F6E3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C6E4EBB-B360-4256-A587-28590E304904}" type="doc">
      <dgm:prSet loTypeId="urn:microsoft.com/office/officeart/2005/8/layout/matrix3" loCatId="matrix" qsTypeId="urn:microsoft.com/office/officeart/2005/8/quickstyle/simple2" qsCatId="simple" csTypeId="urn:microsoft.com/office/officeart/2005/8/colors/colorful2" csCatId="colorful" phldr="1"/>
      <dgm:spPr/>
      <dgm:t>
        <a:bodyPr/>
        <a:lstStyle/>
        <a:p>
          <a:endParaRPr lang="en-US"/>
        </a:p>
      </dgm:t>
    </dgm:pt>
    <dgm:pt modelId="{08293284-10CE-4C71-A617-B6BF3A850F7B}">
      <dgm:prSet/>
      <dgm:spPr/>
      <dgm:t>
        <a:bodyPr/>
        <a:lstStyle/>
        <a:p>
          <a:r>
            <a:rPr lang="en-IN" b="0" i="0" dirty="0"/>
            <a:t>Root Mean square Error: </a:t>
          </a:r>
          <a:r>
            <a:rPr lang="en-IN" b="1" i="0" dirty="0"/>
            <a:t>293.45</a:t>
          </a:r>
          <a:endParaRPr lang="en-US" b="1" dirty="0"/>
        </a:p>
      </dgm:t>
    </dgm:pt>
    <dgm:pt modelId="{41E098FE-8A2C-4298-87A7-7C269933CE64}" type="parTrans" cxnId="{5479C5DC-232F-40B6-A2A6-C77095789A09}">
      <dgm:prSet/>
      <dgm:spPr/>
      <dgm:t>
        <a:bodyPr/>
        <a:lstStyle/>
        <a:p>
          <a:endParaRPr lang="en-US"/>
        </a:p>
      </dgm:t>
    </dgm:pt>
    <dgm:pt modelId="{E867AB4F-706F-400C-BE33-34CFC35D5064}" type="sibTrans" cxnId="{5479C5DC-232F-40B6-A2A6-C77095789A09}">
      <dgm:prSet/>
      <dgm:spPr/>
      <dgm:t>
        <a:bodyPr/>
        <a:lstStyle/>
        <a:p>
          <a:endParaRPr lang="en-US"/>
        </a:p>
      </dgm:t>
    </dgm:pt>
    <dgm:pt modelId="{FF3712F7-3E06-4F8C-A0AF-C90E5B91B9CD}">
      <dgm:prSet/>
      <dgm:spPr/>
      <dgm:t>
        <a:bodyPr/>
        <a:lstStyle/>
        <a:p>
          <a:r>
            <a:rPr lang="en-IN" b="0" i="0" dirty="0"/>
            <a:t>Mean Absolute Error : </a:t>
          </a:r>
          <a:r>
            <a:rPr lang="en-IN" b="1" i="0" dirty="0"/>
            <a:t>219.75</a:t>
          </a:r>
          <a:endParaRPr lang="en-US" b="1" dirty="0"/>
        </a:p>
      </dgm:t>
    </dgm:pt>
    <dgm:pt modelId="{4125FEF1-288F-4C51-9A04-1A424126A3F6}" type="parTrans" cxnId="{8250545F-71B8-4BD3-83E8-FCEB425DD200}">
      <dgm:prSet/>
      <dgm:spPr/>
      <dgm:t>
        <a:bodyPr/>
        <a:lstStyle/>
        <a:p>
          <a:endParaRPr lang="en-US"/>
        </a:p>
      </dgm:t>
    </dgm:pt>
    <dgm:pt modelId="{76FED2A2-8D8C-458D-BBF0-9AFD053DFD8D}" type="sibTrans" cxnId="{8250545F-71B8-4BD3-83E8-FCEB425DD200}">
      <dgm:prSet/>
      <dgm:spPr/>
      <dgm:t>
        <a:bodyPr/>
        <a:lstStyle/>
        <a:p>
          <a:endParaRPr lang="en-US"/>
        </a:p>
      </dgm:t>
    </dgm:pt>
    <dgm:pt modelId="{41A7E482-2AF7-4263-9BF4-25BC95D8661F}">
      <dgm:prSet/>
      <dgm:spPr/>
      <dgm:t>
        <a:bodyPr/>
        <a:lstStyle/>
        <a:p>
          <a:r>
            <a:rPr lang="en-IN" b="0" i="0" dirty="0"/>
            <a:t>R2 : </a:t>
          </a:r>
          <a:r>
            <a:rPr lang="en-IN" b="1" i="0" dirty="0"/>
            <a:t>0.47</a:t>
          </a:r>
          <a:endParaRPr lang="en-US" b="1" dirty="0"/>
        </a:p>
      </dgm:t>
    </dgm:pt>
    <dgm:pt modelId="{20A7D14C-69B9-469F-B500-D2F08C4AA35A}" type="parTrans" cxnId="{9264E311-3836-4438-8D15-F0C8CF3CC950}">
      <dgm:prSet/>
      <dgm:spPr/>
      <dgm:t>
        <a:bodyPr/>
        <a:lstStyle/>
        <a:p>
          <a:endParaRPr lang="en-US"/>
        </a:p>
      </dgm:t>
    </dgm:pt>
    <dgm:pt modelId="{51E5B5EB-C3D5-4800-AFAC-06624BA4A045}" type="sibTrans" cxnId="{9264E311-3836-4438-8D15-F0C8CF3CC950}">
      <dgm:prSet/>
      <dgm:spPr/>
      <dgm:t>
        <a:bodyPr/>
        <a:lstStyle/>
        <a:p>
          <a:endParaRPr lang="en-US"/>
        </a:p>
      </dgm:t>
    </dgm:pt>
    <dgm:pt modelId="{89C8978B-AFC0-4460-83B8-BD3E4F2D2BE9}">
      <dgm:prSet/>
      <dgm:spPr/>
      <dgm:t>
        <a:bodyPr/>
        <a:lstStyle/>
        <a:p>
          <a:r>
            <a:rPr lang="en-IN" b="0" i="0" dirty="0"/>
            <a:t>Adjusted R2 : </a:t>
          </a:r>
          <a:r>
            <a:rPr lang="en-IN" b="1" i="0" dirty="0"/>
            <a:t>0.47</a:t>
          </a:r>
          <a:endParaRPr lang="en-US" b="1" dirty="0"/>
        </a:p>
      </dgm:t>
    </dgm:pt>
    <dgm:pt modelId="{38D7AC8B-67D1-446E-9704-150777306D2D}" type="parTrans" cxnId="{05EF3EEB-6A28-4450-B584-A5A9DB2F2AA6}">
      <dgm:prSet/>
      <dgm:spPr/>
      <dgm:t>
        <a:bodyPr/>
        <a:lstStyle/>
        <a:p>
          <a:endParaRPr lang="en-US"/>
        </a:p>
      </dgm:t>
    </dgm:pt>
    <dgm:pt modelId="{7C7B98A1-AA65-4F3A-BCC2-76863CE73B68}" type="sibTrans" cxnId="{05EF3EEB-6A28-4450-B584-A5A9DB2F2AA6}">
      <dgm:prSet/>
      <dgm:spPr/>
      <dgm:t>
        <a:bodyPr/>
        <a:lstStyle/>
        <a:p>
          <a:endParaRPr lang="en-US"/>
        </a:p>
      </dgm:t>
    </dgm:pt>
    <dgm:pt modelId="{6E9F14C9-2CA7-4BAC-8DD0-A744B1F80ED4}" type="pres">
      <dgm:prSet presAssocID="{7C6E4EBB-B360-4256-A587-28590E304904}" presName="matrix" presStyleCnt="0">
        <dgm:presLayoutVars>
          <dgm:chMax val="1"/>
          <dgm:dir/>
          <dgm:resizeHandles val="exact"/>
        </dgm:presLayoutVars>
      </dgm:prSet>
      <dgm:spPr/>
    </dgm:pt>
    <dgm:pt modelId="{28124992-7D42-405D-9C41-6B9980130255}" type="pres">
      <dgm:prSet presAssocID="{7C6E4EBB-B360-4256-A587-28590E304904}" presName="diamond" presStyleLbl="bgShp" presStyleIdx="0" presStyleCnt="1"/>
      <dgm:spPr/>
    </dgm:pt>
    <dgm:pt modelId="{C14DE13B-2B47-4847-97D9-8511DD2E6CD4}" type="pres">
      <dgm:prSet presAssocID="{7C6E4EBB-B360-4256-A587-28590E304904}" presName="quad1" presStyleLbl="node1" presStyleIdx="0" presStyleCnt="4">
        <dgm:presLayoutVars>
          <dgm:chMax val="0"/>
          <dgm:chPref val="0"/>
          <dgm:bulletEnabled val="1"/>
        </dgm:presLayoutVars>
      </dgm:prSet>
      <dgm:spPr/>
    </dgm:pt>
    <dgm:pt modelId="{8B09E998-FA57-46C6-A345-507130FC0372}" type="pres">
      <dgm:prSet presAssocID="{7C6E4EBB-B360-4256-A587-28590E304904}" presName="quad2" presStyleLbl="node1" presStyleIdx="1" presStyleCnt="4">
        <dgm:presLayoutVars>
          <dgm:chMax val="0"/>
          <dgm:chPref val="0"/>
          <dgm:bulletEnabled val="1"/>
        </dgm:presLayoutVars>
      </dgm:prSet>
      <dgm:spPr/>
    </dgm:pt>
    <dgm:pt modelId="{83B5A43F-7B01-45B5-B903-BED34F614E26}" type="pres">
      <dgm:prSet presAssocID="{7C6E4EBB-B360-4256-A587-28590E304904}" presName="quad3" presStyleLbl="node1" presStyleIdx="2" presStyleCnt="4">
        <dgm:presLayoutVars>
          <dgm:chMax val="0"/>
          <dgm:chPref val="0"/>
          <dgm:bulletEnabled val="1"/>
        </dgm:presLayoutVars>
      </dgm:prSet>
      <dgm:spPr/>
    </dgm:pt>
    <dgm:pt modelId="{C17AD6B4-957D-48D6-81EE-7CC7334F6E3C}" type="pres">
      <dgm:prSet presAssocID="{7C6E4EBB-B360-4256-A587-28590E304904}" presName="quad4" presStyleLbl="node1" presStyleIdx="3" presStyleCnt="4">
        <dgm:presLayoutVars>
          <dgm:chMax val="0"/>
          <dgm:chPref val="0"/>
          <dgm:bulletEnabled val="1"/>
        </dgm:presLayoutVars>
      </dgm:prSet>
      <dgm:spPr/>
    </dgm:pt>
  </dgm:ptLst>
  <dgm:cxnLst>
    <dgm:cxn modelId="{9264E311-3836-4438-8D15-F0C8CF3CC950}" srcId="{7C6E4EBB-B360-4256-A587-28590E304904}" destId="{41A7E482-2AF7-4263-9BF4-25BC95D8661F}" srcOrd="2" destOrd="0" parTransId="{20A7D14C-69B9-469F-B500-D2F08C4AA35A}" sibTransId="{51E5B5EB-C3D5-4800-AFAC-06624BA4A045}"/>
    <dgm:cxn modelId="{CB4FA623-D6DA-4616-BCE3-459E386CA834}" type="presOf" srcId="{41A7E482-2AF7-4263-9BF4-25BC95D8661F}" destId="{83B5A43F-7B01-45B5-B903-BED34F614E26}" srcOrd="0" destOrd="0" presId="urn:microsoft.com/office/officeart/2005/8/layout/matrix3"/>
    <dgm:cxn modelId="{8250545F-71B8-4BD3-83E8-FCEB425DD200}" srcId="{7C6E4EBB-B360-4256-A587-28590E304904}" destId="{FF3712F7-3E06-4F8C-A0AF-C90E5B91B9CD}" srcOrd="1" destOrd="0" parTransId="{4125FEF1-288F-4C51-9A04-1A424126A3F6}" sibTransId="{76FED2A2-8D8C-458D-BBF0-9AFD053DFD8D}"/>
    <dgm:cxn modelId="{3043DD62-A6D8-4F0E-B2AB-2D16915FB3EE}" type="presOf" srcId="{08293284-10CE-4C71-A617-B6BF3A850F7B}" destId="{C14DE13B-2B47-4847-97D9-8511DD2E6CD4}" srcOrd="0" destOrd="0" presId="urn:microsoft.com/office/officeart/2005/8/layout/matrix3"/>
    <dgm:cxn modelId="{DADB78C0-6EE2-493E-AC01-B58D909DDBCD}" type="presOf" srcId="{89C8978B-AFC0-4460-83B8-BD3E4F2D2BE9}" destId="{C17AD6B4-957D-48D6-81EE-7CC7334F6E3C}" srcOrd="0" destOrd="0" presId="urn:microsoft.com/office/officeart/2005/8/layout/matrix3"/>
    <dgm:cxn modelId="{175587C6-269A-4152-9E51-B241FE0645E4}" type="presOf" srcId="{7C6E4EBB-B360-4256-A587-28590E304904}" destId="{6E9F14C9-2CA7-4BAC-8DD0-A744B1F80ED4}" srcOrd="0" destOrd="0" presId="urn:microsoft.com/office/officeart/2005/8/layout/matrix3"/>
    <dgm:cxn modelId="{5479C5DC-232F-40B6-A2A6-C77095789A09}" srcId="{7C6E4EBB-B360-4256-A587-28590E304904}" destId="{08293284-10CE-4C71-A617-B6BF3A850F7B}" srcOrd="0" destOrd="0" parTransId="{41E098FE-8A2C-4298-87A7-7C269933CE64}" sibTransId="{E867AB4F-706F-400C-BE33-34CFC35D5064}"/>
    <dgm:cxn modelId="{9D36E5E5-8000-4CC9-8B34-716137C0870B}" type="presOf" srcId="{FF3712F7-3E06-4F8C-A0AF-C90E5B91B9CD}" destId="{8B09E998-FA57-46C6-A345-507130FC0372}" srcOrd="0" destOrd="0" presId="urn:microsoft.com/office/officeart/2005/8/layout/matrix3"/>
    <dgm:cxn modelId="{05EF3EEB-6A28-4450-B584-A5A9DB2F2AA6}" srcId="{7C6E4EBB-B360-4256-A587-28590E304904}" destId="{89C8978B-AFC0-4460-83B8-BD3E4F2D2BE9}" srcOrd="3" destOrd="0" parTransId="{38D7AC8B-67D1-446E-9704-150777306D2D}" sibTransId="{7C7B98A1-AA65-4F3A-BCC2-76863CE73B68}"/>
    <dgm:cxn modelId="{66EDAA85-6E36-4E2F-BD90-E4B4AA382E06}" type="presParOf" srcId="{6E9F14C9-2CA7-4BAC-8DD0-A744B1F80ED4}" destId="{28124992-7D42-405D-9C41-6B9980130255}" srcOrd="0" destOrd="0" presId="urn:microsoft.com/office/officeart/2005/8/layout/matrix3"/>
    <dgm:cxn modelId="{775ACA83-1CB9-4F73-A332-154258A02BAD}" type="presParOf" srcId="{6E9F14C9-2CA7-4BAC-8DD0-A744B1F80ED4}" destId="{C14DE13B-2B47-4847-97D9-8511DD2E6CD4}" srcOrd="1" destOrd="0" presId="urn:microsoft.com/office/officeart/2005/8/layout/matrix3"/>
    <dgm:cxn modelId="{00C5EB6E-CE8B-4FB0-AF47-367135806640}" type="presParOf" srcId="{6E9F14C9-2CA7-4BAC-8DD0-A744B1F80ED4}" destId="{8B09E998-FA57-46C6-A345-507130FC0372}" srcOrd="2" destOrd="0" presId="urn:microsoft.com/office/officeart/2005/8/layout/matrix3"/>
    <dgm:cxn modelId="{4FD1B68B-1B2A-48E7-BB91-9E329958200C}" type="presParOf" srcId="{6E9F14C9-2CA7-4BAC-8DD0-A744B1F80ED4}" destId="{83B5A43F-7B01-45B5-B903-BED34F614E26}" srcOrd="3" destOrd="0" presId="urn:microsoft.com/office/officeart/2005/8/layout/matrix3"/>
    <dgm:cxn modelId="{7C658AA1-AF24-408D-9329-F257DDE28E94}" type="presParOf" srcId="{6E9F14C9-2CA7-4BAC-8DD0-A744B1F80ED4}" destId="{C17AD6B4-957D-48D6-81EE-7CC7334F6E3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40821-8460-4B38-B063-EB4DE48EEB67}">
      <dsp:nvSpPr>
        <dsp:cNvPr id="0" name=""/>
        <dsp:cNvSpPr/>
      </dsp:nvSpPr>
      <dsp:spPr>
        <a:xfrm>
          <a:off x="0" y="3088"/>
          <a:ext cx="8463104" cy="42471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STATEMENT</a:t>
          </a:r>
          <a:br>
            <a:rPr lang="en-US" sz="1100" b="1" i="0" kern="1200" baseline="0" dirty="0"/>
          </a:br>
          <a:r>
            <a:rPr lang="en-US" sz="1100" b="1" i="0" kern="1200" dirty="0"/>
            <a:t>There is a significant difference in the trip duration between trips with a single passenger and trips with multiple passengers.</a:t>
          </a:r>
          <a:endParaRPr lang="en-US" sz="1100" kern="1200" dirty="0"/>
        </a:p>
      </dsp:txBody>
      <dsp:txXfrm>
        <a:off x="20733" y="23821"/>
        <a:ext cx="8421638" cy="383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24992-7D42-405D-9C41-6B9980130255}">
      <dsp:nvSpPr>
        <dsp:cNvPr id="0" name=""/>
        <dsp:cNvSpPr/>
      </dsp:nvSpPr>
      <dsp:spPr>
        <a:xfrm>
          <a:off x="118350" y="0"/>
          <a:ext cx="2870400" cy="28704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DE13B-2B47-4847-97D9-8511DD2E6CD4}">
      <dsp:nvSpPr>
        <dsp:cNvPr id="0" name=""/>
        <dsp:cNvSpPr/>
      </dsp:nvSpPr>
      <dsp:spPr>
        <a:xfrm>
          <a:off x="391038" y="272688"/>
          <a:ext cx="1119456" cy="111945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Root Mean square Error: 2</a:t>
          </a:r>
          <a:r>
            <a:rPr lang="en-IN" sz="1400" b="1" i="0" kern="1200" dirty="0"/>
            <a:t>13.28</a:t>
          </a:r>
          <a:endParaRPr lang="en-US" sz="1400" b="1" kern="1200" dirty="0"/>
        </a:p>
      </dsp:txBody>
      <dsp:txXfrm>
        <a:off x="445685" y="327335"/>
        <a:ext cx="1010162" cy="1010162"/>
      </dsp:txXfrm>
    </dsp:sp>
    <dsp:sp modelId="{8B09E998-FA57-46C6-A345-507130FC0372}">
      <dsp:nvSpPr>
        <dsp:cNvPr id="0" name=""/>
        <dsp:cNvSpPr/>
      </dsp:nvSpPr>
      <dsp:spPr>
        <a:xfrm>
          <a:off x="1596606" y="272688"/>
          <a:ext cx="1119456" cy="1119456"/>
        </a:xfrm>
        <a:prstGeom prst="roundRect">
          <a:avLst/>
        </a:prstGeom>
        <a:solidFill>
          <a:schemeClr val="accent2">
            <a:hueOff val="-274406"/>
            <a:satOff val="0"/>
            <a:lumOff val="326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Mean Absolute Error : </a:t>
          </a:r>
          <a:r>
            <a:rPr lang="en-IN" sz="1400" b="1" i="0" kern="1200" dirty="0"/>
            <a:t>151.79</a:t>
          </a:r>
          <a:endParaRPr lang="en-US" sz="1400" b="1" kern="1200" dirty="0"/>
        </a:p>
      </dsp:txBody>
      <dsp:txXfrm>
        <a:off x="1651253" y="327335"/>
        <a:ext cx="1010162" cy="1010162"/>
      </dsp:txXfrm>
    </dsp:sp>
    <dsp:sp modelId="{83B5A43F-7B01-45B5-B903-BED34F614E26}">
      <dsp:nvSpPr>
        <dsp:cNvPr id="0" name=""/>
        <dsp:cNvSpPr/>
      </dsp:nvSpPr>
      <dsp:spPr>
        <a:xfrm>
          <a:off x="391038" y="1478256"/>
          <a:ext cx="1119456" cy="1119456"/>
        </a:xfrm>
        <a:prstGeom prst="roundRect">
          <a:avLst/>
        </a:prstGeom>
        <a:solidFill>
          <a:schemeClr val="accent2">
            <a:hueOff val="-548811"/>
            <a:satOff val="0"/>
            <a:lumOff val="65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R2 : </a:t>
          </a:r>
          <a:r>
            <a:rPr lang="en-IN" sz="1400" b="1" i="0" kern="1200" dirty="0"/>
            <a:t>0.72</a:t>
          </a:r>
          <a:endParaRPr lang="en-US" sz="1400" b="1" kern="1200" dirty="0"/>
        </a:p>
      </dsp:txBody>
      <dsp:txXfrm>
        <a:off x="445685" y="1532903"/>
        <a:ext cx="1010162" cy="1010162"/>
      </dsp:txXfrm>
    </dsp:sp>
    <dsp:sp modelId="{C17AD6B4-957D-48D6-81EE-7CC7334F6E3C}">
      <dsp:nvSpPr>
        <dsp:cNvPr id="0" name=""/>
        <dsp:cNvSpPr/>
      </dsp:nvSpPr>
      <dsp:spPr>
        <a:xfrm>
          <a:off x="1596606" y="1478256"/>
          <a:ext cx="1119456" cy="1119456"/>
        </a:xfrm>
        <a:prstGeom prst="roundRect">
          <a:avLst/>
        </a:prstGeom>
        <a:solidFill>
          <a:schemeClr val="accent2">
            <a:hueOff val="-823217"/>
            <a:satOff val="0"/>
            <a:lumOff val="9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Adjusted R2 : </a:t>
          </a:r>
          <a:r>
            <a:rPr lang="en-IN" sz="1400" b="1" i="0" kern="1200" dirty="0"/>
            <a:t>0.72</a:t>
          </a:r>
          <a:endParaRPr lang="en-US" sz="1400" b="1" kern="1200" dirty="0"/>
        </a:p>
      </dsp:txBody>
      <dsp:txXfrm>
        <a:off x="1651253" y="1532903"/>
        <a:ext cx="1010162" cy="10101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D1728-23AA-4AEA-894E-50FA77D639AA}">
      <dsp:nvSpPr>
        <dsp:cNvPr id="0" name=""/>
        <dsp:cNvSpPr/>
      </dsp:nvSpPr>
      <dsp:spPr>
        <a:xfrm rot="16200000">
          <a:off x="-195700" y="223839"/>
          <a:ext cx="1384994" cy="937316"/>
        </a:xfrm>
        <a:prstGeom prst="flowChartManualOperation">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0" rIns="58243" bIns="0" numCol="1" spcCol="1270" anchor="ctr" anchorCtr="0">
          <a:noAutofit/>
          <a:sp3d extrusionH="28000" prstMaterial="matte"/>
        </a:bodyPr>
        <a:lstStyle/>
        <a:p>
          <a:pPr marL="0" lvl="0" indent="0" algn="ctr" defTabSz="400050">
            <a:lnSpc>
              <a:spcPct val="90000"/>
            </a:lnSpc>
            <a:spcBef>
              <a:spcPct val="0"/>
            </a:spcBef>
            <a:spcAft>
              <a:spcPct val="35000"/>
            </a:spcAft>
            <a:buNone/>
          </a:pPr>
          <a:r>
            <a:rPr lang="en-US" sz="900" b="1" i="0" kern="1200" dirty="0"/>
            <a:t>For transportation services in NYC</a:t>
          </a:r>
          <a:endParaRPr lang="en-US" sz="900" kern="1200" dirty="0"/>
        </a:p>
      </dsp:txBody>
      <dsp:txXfrm rot="5400000">
        <a:off x="28139" y="276999"/>
        <a:ext cx="937316" cy="830996"/>
      </dsp:txXfrm>
    </dsp:sp>
    <dsp:sp modelId="{98E346CC-7F46-43BA-BCF7-C3FA431BB599}">
      <dsp:nvSpPr>
        <dsp:cNvPr id="0" name=""/>
        <dsp:cNvSpPr/>
      </dsp:nvSpPr>
      <dsp:spPr>
        <a:xfrm rot="16200000">
          <a:off x="784731" y="223839"/>
          <a:ext cx="1384994" cy="937316"/>
        </a:xfrm>
        <a:prstGeom prst="flowChartManualOperation">
          <a:avLst/>
        </a:prstGeom>
        <a:solidFill>
          <a:schemeClr val="accent1">
            <a:shade val="80000"/>
            <a:hueOff val="159949"/>
            <a:satOff val="-27308"/>
            <a:lumOff val="13745"/>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0" rIns="58243" bIns="0" numCol="1" spcCol="1270" anchor="ctr" anchorCtr="0">
          <a:noAutofit/>
          <a:sp3d extrusionH="28000" prstMaterial="matte"/>
        </a:bodyPr>
        <a:lstStyle/>
        <a:p>
          <a:pPr marL="0" lvl="0" indent="0" algn="ctr" defTabSz="400050">
            <a:lnSpc>
              <a:spcPct val="90000"/>
            </a:lnSpc>
            <a:spcBef>
              <a:spcPct val="0"/>
            </a:spcBef>
            <a:spcAft>
              <a:spcPct val="35000"/>
            </a:spcAft>
            <a:buNone/>
          </a:pPr>
          <a:r>
            <a:rPr lang="en-US" sz="900" b="1" i="0" kern="1200" dirty="0"/>
            <a:t>Including reducing wait times for passengers</a:t>
          </a:r>
          <a:endParaRPr lang="en-US" sz="900" kern="1200" dirty="0"/>
        </a:p>
      </dsp:txBody>
      <dsp:txXfrm rot="5400000">
        <a:off x="1008570" y="276999"/>
        <a:ext cx="937316" cy="830996"/>
      </dsp:txXfrm>
    </dsp:sp>
    <dsp:sp modelId="{409519AF-952B-4D34-9509-3A9FE195C7ED}">
      <dsp:nvSpPr>
        <dsp:cNvPr id="0" name=""/>
        <dsp:cNvSpPr/>
      </dsp:nvSpPr>
      <dsp:spPr>
        <a:xfrm rot="16200000">
          <a:off x="1792347" y="223839"/>
          <a:ext cx="1384994" cy="937316"/>
        </a:xfrm>
        <a:prstGeom prst="flowChartManualOperation">
          <a:avLst/>
        </a:prstGeom>
        <a:solidFill>
          <a:schemeClr val="accent1">
            <a:shade val="80000"/>
            <a:hueOff val="319898"/>
            <a:satOff val="-54616"/>
            <a:lumOff val="2749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0" rIns="58243" bIns="0" numCol="1" spcCol="1270" anchor="ctr" anchorCtr="0">
          <a:noAutofit/>
          <a:sp3d extrusionH="28000" prstMaterial="matte"/>
        </a:bodyPr>
        <a:lstStyle/>
        <a:p>
          <a:pPr marL="0" lvl="0" indent="0" algn="ctr" defTabSz="400050">
            <a:lnSpc>
              <a:spcPct val="90000"/>
            </a:lnSpc>
            <a:spcBef>
              <a:spcPct val="0"/>
            </a:spcBef>
            <a:spcAft>
              <a:spcPct val="35000"/>
            </a:spcAft>
            <a:buNone/>
          </a:pPr>
          <a:r>
            <a:rPr lang="en-US" sz="900" b="1" i="0" kern="1200" dirty="0"/>
            <a:t>Optimizing driver routes</a:t>
          </a:r>
          <a:r>
            <a:rPr lang="en-US" sz="900" b="0" i="0" kern="1200" dirty="0"/>
            <a:t> and</a:t>
          </a:r>
          <a:endParaRPr lang="en-US" sz="900" kern="1200" dirty="0"/>
        </a:p>
      </dsp:txBody>
      <dsp:txXfrm rot="5400000">
        <a:off x="2016186" y="276999"/>
        <a:ext cx="937316" cy="830996"/>
      </dsp:txXfrm>
    </dsp:sp>
    <dsp:sp modelId="{44BDFCB8-E017-438F-A83A-102E11E880BB}">
      <dsp:nvSpPr>
        <dsp:cNvPr id="0" name=""/>
        <dsp:cNvSpPr/>
      </dsp:nvSpPr>
      <dsp:spPr>
        <a:xfrm rot="16200000">
          <a:off x="2799962" y="223839"/>
          <a:ext cx="1384994" cy="937316"/>
        </a:xfrm>
        <a:prstGeom prst="flowChartManualOperation">
          <a:avLst/>
        </a:prstGeom>
        <a:solidFill>
          <a:schemeClr val="accent1">
            <a:shade val="80000"/>
            <a:hueOff val="479847"/>
            <a:satOff val="-81924"/>
            <a:lumOff val="41235"/>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0" rIns="58243" bIns="0" numCol="1" spcCol="1270" anchor="ctr" anchorCtr="0">
          <a:noAutofit/>
          <a:sp3d extrusionH="28000" prstMaterial="matte"/>
        </a:bodyPr>
        <a:lstStyle/>
        <a:p>
          <a:pPr marL="0" lvl="0" indent="0" algn="ctr" defTabSz="400050">
            <a:lnSpc>
              <a:spcPct val="90000"/>
            </a:lnSpc>
            <a:spcBef>
              <a:spcPct val="0"/>
            </a:spcBef>
            <a:spcAft>
              <a:spcPct val="35000"/>
            </a:spcAft>
            <a:buNone/>
          </a:pPr>
          <a:r>
            <a:rPr lang="en-US" sz="900" b="1" i="0" kern="1200" dirty="0"/>
            <a:t>Improving overall transportation efficiency</a:t>
          </a:r>
          <a:endParaRPr lang="en-US" sz="900" kern="1200" dirty="0"/>
        </a:p>
      </dsp:txBody>
      <dsp:txXfrm rot="5400000">
        <a:off x="3023801" y="276999"/>
        <a:ext cx="937316" cy="83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CE406-24B1-4AB0-9FA0-8EB5986CE99D}">
      <dsp:nvSpPr>
        <dsp:cNvPr id="0" name=""/>
        <dsp:cNvSpPr/>
      </dsp:nvSpPr>
      <dsp:spPr>
        <a:xfrm>
          <a:off x="3294850" y="15"/>
          <a:ext cx="3706706" cy="60098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Null hypothesis:</a:t>
          </a:r>
          <a:r>
            <a:rPr lang="en-US" sz="1200" b="0" i="0" kern="1200" baseline="0" dirty="0"/>
            <a:t> There is no significant difference in the trip duration between trips with a single passenger and trips with multiple passengers.</a:t>
          </a:r>
          <a:endParaRPr lang="en-US" sz="1200" kern="1200" dirty="0"/>
        </a:p>
      </dsp:txBody>
      <dsp:txXfrm>
        <a:off x="3324187" y="29352"/>
        <a:ext cx="3648032" cy="542307"/>
      </dsp:txXfrm>
    </dsp:sp>
    <dsp:sp modelId="{09173AF6-F233-4018-B2A6-75BF9AD5D697}">
      <dsp:nvSpPr>
        <dsp:cNvPr id="0" name=""/>
        <dsp:cNvSpPr/>
      </dsp:nvSpPr>
      <dsp:spPr>
        <a:xfrm>
          <a:off x="3294850" y="631045"/>
          <a:ext cx="3706706" cy="60098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Alternative hypothesis:</a:t>
          </a:r>
          <a:r>
            <a:rPr lang="en-US" sz="1200" b="0" i="0" kern="1200" baseline="0" dirty="0"/>
            <a:t> There is a significant difference in the trip duration between trips with a single passenger and trips with multiple passengers.</a:t>
          </a:r>
          <a:endParaRPr lang="en-US" sz="1200" kern="1200" dirty="0"/>
        </a:p>
      </dsp:txBody>
      <dsp:txXfrm>
        <a:off x="3324187" y="660382"/>
        <a:ext cx="3648032" cy="542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40821-8460-4B38-B063-EB4DE48EEB67}">
      <dsp:nvSpPr>
        <dsp:cNvPr id="0" name=""/>
        <dsp:cNvSpPr/>
      </dsp:nvSpPr>
      <dsp:spPr>
        <a:xfrm>
          <a:off x="0" y="3088"/>
          <a:ext cx="8463104" cy="42471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STATEMENT</a:t>
          </a:r>
          <a:br>
            <a:rPr lang="en-US" sz="1100" b="1" i="0" kern="1200" baseline="0" dirty="0"/>
          </a:br>
          <a:r>
            <a:rPr lang="en-US" sz="1100" b="1" i="0" kern="1200" dirty="0"/>
            <a:t>Trips with a higher distance have a longer duration</a:t>
          </a:r>
          <a:endParaRPr lang="en-US" sz="1100" kern="1200" dirty="0"/>
        </a:p>
      </dsp:txBody>
      <dsp:txXfrm>
        <a:off x="20733" y="23821"/>
        <a:ext cx="8421638" cy="3832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40821-8460-4B38-B063-EB4DE48EEB67}">
      <dsp:nvSpPr>
        <dsp:cNvPr id="0" name=""/>
        <dsp:cNvSpPr/>
      </dsp:nvSpPr>
      <dsp:spPr>
        <a:xfrm>
          <a:off x="0" y="8975"/>
          <a:ext cx="8463104" cy="6210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dirty="0">
              <a:latin typeface="Roboto" panose="02000000000000000000" pitchFamily="2" charset="0"/>
              <a:ea typeface="Roboto" panose="02000000000000000000" pitchFamily="2" charset="0"/>
              <a:cs typeface="Roboto" panose="02000000000000000000" pitchFamily="2" charset="0"/>
            </a:rPr>
            <a:t>STATEMENT:</a:t>
          </a:r>
          <a:endParaRPr lang="en-US" sz="1000" b="1" i="0" kern="1200" dirty="0">
            <a:latin typeface="Roboto" panose="02000000000000000000" pitchFamily="2" charset="0"/>
            <a:ea typeface="Roboto" panose="02000000000000000000" pitchFamily="2" charset="0"/>
            <a:cs typeface="Roboto" panose="02000000000000000000" pitchFamily="2" charset="0"/>
          </a:endParaRPr>
        </a:p>
        <a:p>
          <a:pPr marL="0" lvl="0" indent="0" algn="ctr" defTabSz="444500">
            <a:lnSpc>
              <a:spcPct val="90000"/>
            </a:lnSpc>
            <a:spcBef>
              <a:spcPct val="0"/>
            </a:spcBef>
            <a:spcAft>
              <a:spcPct val="35000"/>
            </a:spcAft>
            <a:buNone/>
          </a:pPr>
          <a:r>
            <a:rPr lang="en-US" sz="1000" b="1" i="0" kern="1200" dirty="0">
              <a:latin typeface="Roboto" panose="02000000000000000000" pitchFamily="2" charset="0"/>
              <a:ea typeface="Roboto" panose="02000000000000000000" pitchFamily="2" charset="0"/>
              <a:cs typeface="Roboto" panose="02000000000000000000" pitchFamily="2" charset="0"/>
            </a:rPr>
            <a:t>Trips during weekdays have a longer duration compared to weekends</a:t>
          </a:r>
        </a:p>
      </dsp:txBody>
      <dsp:txXfrm>
        <a:off x="30319" y="39294"/>
        <a:ext cx="8402466" cy="560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CE406-24B1-4AB0-9FA0-8EB5986CE99D}">
      <dsp:nvSpPr>
        <dsp:cNvPr id="0" name=""/>
        <dsp:cNvSpPr/>
      </dsp:nvSpPr>
      <dsp:spPr>
        <a:xfrm>
          <a:off x="3294850" y="15"/>
          <a:ext cx="3706706" cy="60098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i="0" kern="1200" baseline="0" dirty="0"/>
            <a:t>Null hypothesis:</a:t>
          </a:r>
          <a:r>
            <a:rPr lang="en-US" sz="1300" b="0" i="0" kern="1200" baseline="0" dirty="0"/>
            <a:t> </a:t>
          </a:r>
          <a:r>
            <a:rPr lang="en-US" sz="1300" b="0" i="0" kern="1200" dirty="0"/>
            <a:t>The distance of the trip does not significantly affect the duration of the trip.</a:t>
          </a:r>
          <a:endParaRPr lang="en-US" sz="1300" kern="1200" dirty="0"/>
        </a:p>
      </dsp:txBody>
      <dsp:txXfrm>
        <a:off x="3324187" y="29352"/>
        <a:ext cx="3648032" cy="542307"/>
      </dsp:txXfrm>
    </dsp:sp>
    <dsp:sp modelId="{09173AF6-F233-4018-B2A6-75BF9AD5D697}">
      <dsp:nvSpPr>
        <dsp:cNvPr id="0" name=""/>
        <dsp:cNvSpPr/>
      </dsp:nvSpPr>
      <dsp:spPr>
        <a:xfrm>
          <a:off x="3294850" y="631045"/>
          <a:ext cx="3706706" cy="60098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i="0" kern="1200" baseline="0" dirty="0"/>
            <a:t>Alternative hypothesis:</a:t>
          </a:r>
          <a:r>
            <a:rPr lang="en-US" sz="1300" b="0" i="0" kern="1200" baseline="0" dirty="0"/>
            <a:t> </a:t>
          </a:r>
          <a:r>
            <a:rPr lang="en-US" sz="1300" b="0" i="0" kern="1200" dirty="0"/>
            <a:t>The distance of the trip significantly affects the duration of the trip.</a:t>
          </a:r>
          <a:endParaRPr lang="en-US" sz="1300" kern="1200" dirty="0"/>
        </a:p>
      </dsp:txBody>
      <dsp:txXfrm>
        <a:off x="3324187" y="660382"/>
        <a:ext cx="3648032" cy="5423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EAFDF-59C2-41DB-8A25-3C9A1DA0FD33}">
      <dsp:nvSpPr>
        <dsp:cNvPr id="0" name=""/>
        <dsp:cNvSpPr/>
      </dsp:nvSpPr>
      <dsp:spPr>
        <a:xfrm>
          <a:off x="2559" y="0"/>
          <a:ext cx="846269" cy="203132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passenger_count</a:t>
          </a:r>
          <a:endParaRPr lang="en-US" sz="700" kern="1200"/>
        </a:p>
      </dsp:txBody>
      <dsp:txXfrm>
        <a:off x="2559" y="812530"/>
        <a:ext cx="846269" cy="812530"/>
      </dsp:txXfrm>
    </dsp:sp>
    <dsp:sp modelId="{1FED06A1-87DE-4712-BF28-E05CAEEBF7F9}">
      <dsp:nvSpPr>
        <dsp:cNvPr id="0" name=""/>
        <dsp:cNvSpPr/>
      </dsp:nvSpPr>
      <dsp:spPr>
        <a:xfrm>
          <a:off x="87479" y="121879"/>
          <a:ext cx="676431" cy="6764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2247EC63-EBF9-4A60-90B1-067896C37E6D}">
      <dsp:nvSpPr>
        <dsp:cNvPr id="0" name=""/>
        <dsp:cNvSpPr/>
      </dsp:nvSpPr>
      <dsp:spPr>
        <a:xfrm>
          <a:off x="874217" y="0"/>
          <a:ext cx="846269" cy="2031325"/>
        </a:xfrm>
        <a:prstGeom prst="roundRect">
          <a:avLst>
            <a:gd name="adj" fmla="val 10000"/>
          </a:avLst>
        </a:prstGeom>
        <a:solidFill>
          <a:schemeClr val="accent2">
            <a:hueOff val="-102902"/>
            <a:satOff val="0"/>
            <a:lumOff val="122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pickup_longitude</a:t>
          </a:r>
          <a:endParaRPr lang="en-US" sz="700" kern="1200"/>
        </a:p>
      </dsp:txBody>
      <dsp:txXfrm>
        <a:off x="874217" y="812530"/>
        <a:ext cx="846269" cy="812530"/>
      </dsp:txXfrm>
    </dsp:sp>
    <dsp:sp modelId="{494C9EEE-D601-426E-A217-EBF07AC696C7}">
      <dsp:nvSpPr>
        <dsp:cNvPr id="0" name=""/>
        <dsp:cNvSpPr/>
      </dsp:nvSpPr>
      <dsp:spPr>
        <a:xfrm>
          <a:off x="959136" y="121879"/>
          <a:ext cx="676431" cy="676431"/>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FDD4FB7-6788-484A-A47D-C7B47F85B6E8}">
      <dsp:nvSpPr>
        <dsp:cNvPr id="0" name=""/>
        <dsp:cNvSpPr/>
      </dsp:nvSpPr>
      <dsp:spPr>
        <a:xfrm>
          <a:off x="1745875" y="0"/>
          <a:ext cx="846269" cy="2031325"/>
        </a:xfrm>
        <a:prstGeom prst="roundRect">
          <a:avLst>
            <a:gd name="adj" fmla="val 10000"/>
          </a:avLst>
        </a:prstGeom>
        <a:solidFill>
          <a:schemeClr val="accent2">
            <a:hueOff val="-205804"/>
            <a:satOff val="0"/>
            <a:lumOff val="245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pickup_latitude</a:t>
          </a:r>
          <a:endParaRPr lang="en-US" sz="700" kern="1200"/>
        </a:p>
      </dsp:txBody>
      <dsp:txXfrm>
        <a:off x="1745875" y="812530"/>
        <a:ext cx="846269" cy="812530"/>
      </dsp:txXfrm>
    </dsp:sp>
    <dsp:sp modelId="{11AA346C-2324-421C-808D-60F0CEB90F57}">
      <dsp:nvSpPr>
        <dsp:cNvPr id="0" name=""/>
        <dsp:cNvSpPr/>
      </dsp:nvSpPr>
      <dsp:spPr>
        <a:xfrm>
          <a:off x="1830794" y="121879"/>
          <a:ext cx="676431" cy="676431"/>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E6D9EF6E-4C69-4090-A1D7-C081896F20CC}">
      <dsp:nvSpPr>
        <dsp:cNvPr id="0" name=""/>
        <dsp:cNvSpPr/>
      </dsp:nvSpPr>
      <dsp:spPr>
        <a:xfrm>
          <a:off x="2617532" y="0"/>
          <a:ext cx="846269" cy="2031325"/>
        </a:xfrm>
        <a:prstGeom prst="roundRect">
          <a:avLst>
            <a:gd name="adj" fmla="val 10000"/>
          </a:avLst>
        </a:prstGeom>
        <a:solidFill>
          <a:schemeClr val="accent2">
            <a:hueOff val="-308706"/>
            <a:satOff val="0"/>
            <a:lumOff val="36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err="1"/>
            <a:t>dropoff_latitude</a:t>
          </a:r>
          <a:r>
            <a:rPr lang="en-US" sz="700" b="0" i="0" kern="1200" dirty="0"/>
            <a:t>,</a:t>
          </a:r>
          <a:endParaRPr lang="en-US" sz="700" kern="1200" dirty="0"/>
        </a:p>
      </dsp:txBody>
      <dsp:txXfrm>
        <a:off x="2617532" y="812530"/>
        <a:ext cx="846269" cy="812530"/>
      </dsp:txXfrm>
    </dsp:sp>
    <dsp:sp modelId="{AE657E62-F0FD-40DA-977F-841F60C407E7}">
      <dsp:nvSpPr>
        <dsp:cNvPr id="0" name=""/>
        <dsp:cNvSpPr/>
      </dsp:nvSpPr>
      <dsp:spPr>
        <a:xfrm>
          <a:off x="2702452" y="121879"/>
          <a:ext cx="676431" cy="676431"/>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6F828D9-4E59-4B7D-B8AA-C1CF553D03FB}">
      <dsp:nvSpPr>
        <dsp:cNvPr id="0" name=""/>
        <dsp:cNvSpPr/>
      </dsp:nvSpPr>
      <dsp:spPr>
        <a:xfrm>
          <a:off x="3489190" y="0"/>
          <a:ext cx="846269" cy="2031325"/>
        </a:xfrm>
        <a:prstGeom prst="roundRect">
          <a:avLst>
            <a:gd name="adj" fmla="val 10000"/>
          </a:avLst>
        </a:prstGeom>
        <a:solidFill>
          <a:schemeClr val="accent2">
            <a:hueOff val="-411608"/>
            <a:satOff val="0"/>
            <a:lumOff val="490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dropoff_longitude</a:t>
          </a:r>
          <a:endParaRPr lang="en-US" sz="700" kern="1200"/>
        </a:p>
      </dsp:txBody>
      <dsp:txXfrm>
        <a:off x="3489190" y="812530"/>
        <a:ext cx="846269" cy="812530"/>
      </dsp:txXfrm>
    </dsp:sp>
    <dsp:sp modelId="{1228A086-8A54-421D-A878-D73DD6817FEB}">
      <dsp:nvSpPr>
        <dsp:cNvPr id="0" name=""/>
        <dsp:cNvSpPr/>
      </dsp:nvSpPr>
      <dsp:spPr>
        <a:xfrm>
          <a:off x="3574109" y="121879"/>
          <a:ext cx="676431" cy="676431"/>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5F5E12B-6E59-4CFD-9695-D69D9B18D936}">
      <dsp:nvSpPr>
        <dsp:cNvPr id="0" name=""/>
        <dsp:cNvSpPr/>
      </dsp:nvSpPr>
      <dsp:spPr>
        <a:xfrm>
          <a:off x="4360848" y="0"/>
          <a:ext cx="846269" cy="2031325"/>
        </a:xfrm>
        <a:prstGeom prst="roundRect">
          <a:avLst>
            <a:gd name="adj" fmla="val 10000"/>
          </a:avLst>
        </a:prstGeom>
        <a:solidFill>
          <a:schemeClr val="accent2">
            <a:hueOff val="-514510"/>
            <a:satOff val="0"/>
            <a:lumOff val="61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month</a:t>
          </a:r>
          <a:endParaRPr lang="en-US" sz="700" kern="1200"/>
        </a:p>
      </dsp:txBody>
      <dsp:txXfrm>
        <a:off x="4360848" y="812530"/>
        <a:ext cx="846269" cy="812530"/>
      </dsp:txXfrm>
    </dsp:sp>
    <dsp:sp modelId="{61274C05-AA96-4AEF-8D46-6F2AE2C2CF30}">
      <dsp:nvSpPr>
        <dsp:cNvPr id="0" name=""/>
        <dsp:cNvSpPr/>
      </dsp:nvSpPr>
      <dsp:spPr>
        <a:xfrm>
          <a:off x="4445767" y="121879"/>
          <a:ext cx="676431" cy="67643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F7F4D92-3435-45D6-9887-D03E34C1EE2D}">
      <dsp:nvSpPr>
        <dsp:cNvPr id="0" name=""/>
        <dsp:cNvSpPr/>
      </dsp:nvSpPr>
      <dsp:spPr>
        <a:xfrm>
          <a:off x="5232506" y="0"/>
          <a:ext cx="846269" cy="2031325"/>
        </a:xfrm>
        <a:prstGeom prst="roundRect">
          <a:avLst>
            <a:gd name="adj" fmla="val 10000"/>
          </a:avLst>
        </a:prstGeom>
        <a:solidFill>
          <a:schemeClr val="accent2">
            <a:hueOff val="-617412"/>
            <a:satOff val="0"/>
            <a:lumOff val="735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weekday_num</a:t>
          </a:r>
          <a:endParaRPr lang="en-US" sz="700" kern="1200"/>
        </a:p>
      </dsp:txBody>
      <dsp:txXfrm>
        <a:off x="5232506" y="812530"/>
        <a:ext cx="846269" cy="812530"/>
      </dsp:txXfrm>
    </dsp:sp>
    <dsp:sp modelId="{A0F48510-0931-40B9-B00E-16D52F721B83}">
      <dsp:nvSpPr>
        <dsp:cNvPr id="0" name=""/>
        <dsp:cNvSpPr/>
      </dsp:nvSpPr>
      <dsp:spPr>
        <a:xfrm>
          <a:off x="5317425" y="121879"/>
          <a:ext cx="676431" cy="676431"/>
        </a:xfrm>
        <a:prstGeom prst="ellipse">
          <a:avLst/>
        </a:prstGeom>
        <a:blipFill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1FC7B25-A3E5-4723-BDCE-07A36DF663DC}">
      <dsp:nvSpPr>
        <dsp:cNvPr id="0" name=""/>
        <dsp:cNvSpPr/>
      </dsp:nvSpPr>
      <dsp:spPr>
        <a:xfrm>
          <a:off x="6104163" y="0"/>
          <a:ext cx="846269" cy="2031325"/>
        </a:xfrm>
        <a:prstGeom prst="roundRect">
          <a:avLst>
            <a:gd name="adj" fmla="val 10000"/>
          </a:avLst>
        </a:prstGeom>
        <a:solidFill>
          <a:schemeClr val="accent2">
            <a:hueOff val="-720314"/>
            <a:satOff val="0"/>
            <a:lumOff val="85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pickup_hour</a:t>
          </a:r>
          <a:endParaRPr lang="en-US" sz="700" kern="1200"/>
        </a:p>
      </dsp:txBody>
      <dsp:txXfrm>
        <a:off x="6104163" y="812530"/>
        <a:ext cx="846269" cy="812530"/>
      </dsp:txXfrm>
    </dsp:sp>
    <dsp:sp modelId="{D8B93C4D-C97C-4987-B93A-B96EDA5CF0DE}">
      <dsp:nvSpPr>
        <dsp:cNvPr id="0" name=""/>
        <dsp:cNvSpPr/>
      </dsp:nvSpPr>
      <dsp:spPr>
        <a:xfrm>
          <a:off x="6189083" y="121879"/>
          <a:ext cx="676431" cy="676431"/>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4F970E7-E6B2-490E-8056-1988209791A9}">
      <dsp:nvSpPr>
        <dsp:cNvPr id="0" name=""/>
        <dsp:cNvSpPr/>
      </dsp:nvSpPr>
      <dsp:spPr>
        <a:xfrm>
          <a:off x="6975821" y="0"/>
          <a:ext cx="846269" cy="2031325"/>
        </a:xfrm>
        <a:prstGeom prst="roundRect">
          <a:avLst>
            <a:gd name="adj" fmla="val 10000"/>
          </a:avLst>
        </a:prstGeom>
        <a:solidFill>
          <a:schemeClr val="accent2">
            <a:hueOff val="-823217"/>
            <a:satOff val="0"/>
            <a:lumOff val="9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trip_distance</a:t>
          </a:r>
          <a:endParaRPr lang="en-US" sz="700" kern="1200"/>
        </a:p>
      </dsp:txBody>
      <dsp:txXfrm>
        <a:off x="6975821" y="812530"/>
        <a:ext cx="846269" cy="812530"/>
      </dsp:txXfrm>
    </dsp:sp>
    <dsp:sp modelId="{73AEDA0A-5724-49EE-B087-A914DE29855C}">
      <dsp:nvSpPr>
        <dsp:cNvPr id="0" name=""/>
        <dsp:cNvSpPr/>
      </dsp:nvSpPr>
      <dsp:spPr>
        <a:xfrm>
          <a:off x="7060740" y="121879"/>
          <a:ext cx="676431" cy="676431"/>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21000" r="-2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B6DAA78-62DB-48BB-9FA3-17B6B06C9073}">
      <dsp:nvSpPr>
        <dsp:cNvPr id="0" name=""/>
        <dsp:cNvSpPr/>
      </dsp:nvSpPr>
      <dsp:spPr>
        <a:xfrm>
          <a:off x="312986" y="1625060"/>
          <a:ext cx="7198678" cy="304698"/>
        </a:xfrm>
        <a:prstGeom prst="leftRight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24992-7D42-405D-9C41-6B9980130255}">
      <dsp:nvSpPr>
        <dsp:cNvPr id="0" name=""/>
        <dsp:cNvSpPr/>
      </dsp:nvSpPr>
      <dsp:spPr>
        <a:xfrm>
          <a:off x="118350" y="0"/>
          <a:ext cx="2870400" cy="28704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DE13B-2B47-4847-97D9-8511DD2E6CD4}">
      <dsp:nvSpPr>
        <dsp:cNvPr id="0" name=""/>
        <dsp:cNvSpPr/>
      </dsp:nvSpPr>
      <dsp:spPr>
        <a:xfrm>
          <a:off x="391038" y="272688"/>
          <a:ext cx="1119456" cy="111945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Root Mean square Error: </a:t>
          </a:r>
          <a:r>
            <a:rPr lang="en-IN" sz="1400" b="1" i="0" kern="1200" dirty="0"/>
            <a:t>291.67</a:t>
          </a:r>
          <a:endParaRPr lang="en-US" sz="1400" b="1" kern="1200" dirty="0"/>
        </a:p>
      </dsp:txBody>
      <dsp:txXfrm>
        <a:off x="445685" y="327335"/>
        <a:ext cx="1010162" cy="1010162"/>
      </dsp:txXfrm>
    </dsp:sp>
    <dsp:sp modelId="{8B09E998-FA57-46C6-A345-507130FC0372}">
      <dsp:nvSpPr>
        <dsp:cNvPr id="0" name=""/>
        <dsp:cNvSpPr/>
      </dsp:nvSpPr>
      <dsp:spPr>
        <a:xfrm>
          <a:off x="1596606" y="272688"/>
          <a:ext cx="1119456" cy="1119456"/>
        </a:xfrm>
        <a:prstGeom prst="roundRect">
          <a:avLst/>
        </a:prstGeom>
        <a:solidFill>
          <a:schemeClr val="accent2">
            <a:hueOff val="-274406"/>
            <a:satOff val="0"/>
            <a:lumOff val="326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Mean Absolute Error : </a:t>
          </a:r>
          <a:r>
            <a:rPr lang="en-IN" sz="1400" b="1" i="0" kern="1200" dirty="0"/>
            <a:t>217.92</a:t>
          </a:r>
          <a:endParaRPr lang="en-US" sz="1400" b="1" kern="1200" dirty="0"/>
        </a:p>
      </dsp:txBody>
      <dsp:txXfrm>
        <a:off x="1651253" y="327335"/>
        <a:ext cx="1010162" cy="1010162"/>
      </dsp:txXfrm>
    </dsp:sp>
    <dsp:sp modelId="{83B5A43F-7B01-45B5-B903-BED34F614E26}">
      <dsp:nvSpPr>
        <dsp:cNvPr id="0" name=""/>
        <dsp:cNvSpPr/>
      </dsp:nvSpPr>
      <dsp:spPr>
        <a:xfrm>
          <a:off x="391038" y="1478256"/>
          <a:ext cx="1119456" cy="1119456"/>
        </a:xfrm>
        <a:prstGeom prst="roundRect">
          <a:avLst/>
        </a:prstGeom>
        <a:solidFill>
          <a:schemeClr val="accent2">
            <a:hueOff val="-548811"/>
            <a:satOff val="0"/>
            <a:lumOff val="65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R2 : </a:t>
          </a:r>
          <a:r>
            <a:rPr lang="en-IN" sz="1400" b="1" i="0" kern="1200" dirty="0"/>
            <a:t>0.48</a:t>
          </a:r>
          <a:endParaRPr lang="en-US" sz="1400" b="1" kern="1200" dirty="0"/>
        </a:p>
      </dsp:txBody>
      <dsp:txXfrm>
        <a:off x="445685" y="1532903"/>
        <a:ext cx="1010162" cy="1010162"/>
      </dsp:txXfrm>
    </dsp:sp>
    <dsp:sp modelId="{C17AD6B4-957D-48D6-81EE-7CC7334F6E3C}">
      <dsp:nvSpPr>
        <dsp:cNvPr id="0" name=""/>
        <dsp:cNvSpPr/>
      </dsp:nvSpPr>
      <dsp:spPr>
        <a:xfrm>
          <a:off x="1596606" y="1478256"/>
          <a:ext cx="1119456" cy="1119456"/>
        </a:xfrm>
        <a:prstGeom prst="roundRect">
          <a:avLst/>
        </a:prstGeom>
        <a:solidFill>
          <a:schemeClr val="accent2">
            <a:hueOff val="-823217"/>
            <a:satOff val="0"/>
            <a:lumOff val="9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Adjusted R2 : </a:t>
          </a:r>
          <a:r>
            <a:rPr lang="en-IN" sz="1400" b="1" i="0" kern="1200" dirty="0"/>
            <a:t>0.48</a:t>
          </a:r>
          <a:endParaRPr lang="en-US" sz="1400" b="1" kern="1200" dirty="0"/>
        </a:p>
      </dsp:txBody>
      <dsp:txXfrm>
        <a:off x="1651253" y="1532903"/>
        <a:ext cx="1010162" cy="10101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24992-7D42-405D-9C41-6B9980130255}">
      <dsp:nvSpPr>
        <dsp:cNvPr id="0" name=""/>
        <dsp:cNvSpPr/>
      </dsp:nvSpPr>
      <dsp:spPr>
        <a:xfrm>
          <a:off x="118350" y="0"/>
          <a:ext cx="2870400" cy="28704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DE13B-2B47-4847-97D9-8511DD2E6CD4}">
      <dsp:nvSpPr>
        <dsp:cNvPr id="0" name=""/>
        <dsp:cNvSpPr/>
      </dsp:nvSpPr>
      <dsp:spPr>
        <a:xfrm>
          <a:off x="391038" y="272688"/>
          <a:ext cx="1119456" cy="111945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Root Mean square Error: </a:t>
          </a:r>
          <a:r>
            <a:rPr lang="en-IN" sz="1400" b="1" i="0" kern="1200" dirty="0"/>
            <a:t>291.67</a:t>
          </a:r>
          <a:endParaRPr lang="en-US" sz="1400" b="1" kern="1200" dirty="0"/>
        </a:p>
      </dsp:txBody>
      <dsp:txXfrm>
        <a:off x="445685" y="327335"/>
        <a:ext cx="1010162" cy="1010162"/>
      </dsp:txXfrm>
    </dsp:sp>
    <dsp:sp modelId="{8B09E998-FA57-46C6-A345-507130FC0372}">
      <dsp:nvSpPr>
        <dsp:cNvPr id="0" name=""/>
        <dsp:cNvSpPr/>
      </dsp:nvSpPr>
      <dsp:spPr>
        <a:xfrm>
          <a:off x="1596606" y="272688"/>
          <a:ext cx="1119456" cy="1119456"/>
        </a:xfrm>
        <a:prstGeom prst="roundRect">
          <a:avLst/>
        </a:prstGeom>
        <a:solidFill>
          <a:schemeClr val="accent2">
            <a:hueOff val="-274406"/>
            <a:satOff val="0"/>
            <a:lumOff val="326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Mean Absolute Error : </a:t>
          </a:r>
          <a:r>
            <a:rPr lang="en-IN" sz="1400" b="1" i="0" kern="1200" dirty="0"/>
            <a:t>217.92</a:t>
          </a:r>
          <a:endParaRPr lang="en-US" sz="1400" b="1" kern="1200" dirty="0"/>
        </a:p>
      </dsp:txBody>
      <dsp:txXfrm>
        <a:off x="1651253" y="327335"/>
        <a:ext cx="1010162" cy="1010162"/>
      </dsp:txXfrm>
    </dsp:sp>
    <dsp:sp modelId="{83B5A43F-7B01-45B5-B903-BED34F614E26}">
      <dsp:nvSpPr>
        <dsp:cNvPr id="0" name=""/>
        <dsp:cNvSpPr/>
      </dsp:nvSpPr>
      <dsp:spPr>
        <a:xfrm>
          <a:off x="391038" y="1478256"/>
          <a:ext cx="1119456" cy="1119456"/>
        </a:xfrm>
        <a:prstGeom prst="roundRect">
          <a:avLst/>
        </a:prstGeom>
        <a:solidFill>
          <a:schemeClr val="accent2">
            <a:hueOff val="-548811"/>
            <a:satOff val="0"/>
            <a:lumOff val="65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R2 : </a:t>
          </a:r>
          <a:r>
            <a:rPr lang="en-IN" sz="1400" b="1" i="0" kern="1200" dirty="0"/>
            <a:t>0.48</a:t>
          </a:r>
          <a:endParaRPr lang="en-US" sz="1400" b="1" kern="1200" dirty="0"/>
        </a:p>
      </dsp:txBody>
      <dsp:txXfrm>
        <a:off x="445685" y="1532903"/>
        <a:ext cx="1010162" cy="1010162"/>
      </dsp:txXfrm>
    </dsp:sp>
    <dsp:sp modelId="{C17AD6B4-957D-48D6-81EE-7CC7334F6E3C}">
      <dsp:nvSpPr>
        <dsp:cNvPr id="0" name=""/>
        <dsp:cNvSpPr/>
      </dsp:nvSpPr>
      <dsp:spPr>
        <a:xfrm>
          <a:off x="1596606" y="1478256"/>
          <a:ext cx="1119456" cy="1119456"/>
        </a:xfrm>
        <a:prstGeom prst="roundRect">
          <a:avLst/>
        </a:prstGeom>
        <a:solidFill>
          <a:schemeClr val="accent2">
            <a:hueOff val="-823217"/>
            <a:satOff val="0"/>
            <a:lumOff val="9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Adjusted R2 : </a:t>
          </a:r>
          <a:r>
            <a:rPr lang="en-IN" sz="1400" b="1" i="0" kern="1200" dirty="0"/>
            <a:t>0.48</a:t>
          </a:r>
          <a:endParaRPr lang="en-US" sz="1400" b="1" kern="1200" dirty="0"/>
        </a:p>
      </dsp:txBody>
      <dsp:txXfrm>
        <a:off x="1651253" y="1532903"/>
        <a:ext cx="1010162" cy="10101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24992-7D42-405D-9C41-6B9980130255}">
      <dsp:nvSpPr>
        <dsp:cNvPr id="0" name=""/>
        <dsp:cNvSpPr/>
      </dsp:nvSpPr>
      <dsp:spPr>
        <a:xfrm>
          <a:off x="118350" y="0"/>
          <a:ext cx="2870400" cy="28704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DE13B-2B47-4847-97D9-8511DD2E6CD4}">
      <dsp:nvSpPr>
        <dsp:cNvPr id="0" name=""/>
        <dsp:cNvSpPr/>
      </dsp:nvSpPr>
      <dsp:spPr>
        <a:xfrm>
          <a:off x="391038" y="272688"/>
          <a:ext cx="1119456" cy="111945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Root Mean square Error: </a:t>
          </a:r>
          <a:r>
            <a:rPr lang="en-IN" sz="1400" b="1" i="0" kern="1200" dirty="0"/>
            <a:t>293.45</a:t>
          </a:r>
          <a:endParaRPr lang="en-US" sz="1400" b="1" kern="1200" dirty="0"/>
        </a:p>
      </dsp:txBody>
      <dsp:txXfrm>
        <a:off x="445685" y="327335"/>
        <a:ext cx="1010162" cy="1010162"/>
      </dsp:txXfrm>
    </dsp:sp>
    <dsp:sp modelId="{8B09E998-FA57-46C6-A345-507130FC0372}">
      <dsp:nvSpPr>
        <dsp:cNvPr id="0" name=""/>
        <dsp:cNvSpPr/>
      </dsp:nvSpPr>
      <dsp:spPr>
        <a:xfrm>
          <a:off x="1596606" y="272688"/>
          <a:ext cx="1119456" cy="1119456"/>
        </a:xfrm>
        <a:prstGeom prst="roundRect">
          <a:avLst/>
        </a:prstGeom>
        <a:solidFill>
          <a:schemeClr val="accent2">
            <a:hueOff val="-274406"/>
            <a:satOff val="0"/>
            <a:lumOff val="326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Mean Absolute Error : </a:t>
          </a:r>
          <a:r>
            <a:rPr lang="en-IN" sz="1400" b="1" i="0" kern="1200" dirty="0"/>
            <a:t>219.75</a:t>
          </a:r>
          <a:endParaRPr lang="en-US" sz="1400" b="1" kern="1200" dirty="0"/>
        </a:p>
      </dsp:txBody>
      <dsp:txXfrm>
        <a:off x="1651253" y="327335"/>
        <a:ext cx="1010162" cy="1010162"/>
      </dsp:txXfrm>
    </dsp:sp>
    <dsp:sp modelId="{83B5A43F-7B01-45B5-B903-BED34F614E26}">
      <dsp:nvSpPr>
        <dsp:cNvPr id="0" name=""/>
        <dsp:cNvSpPr/>
      </dsp:nvSpPr>
      <dsp:spPr>
        <a:xfrm>
          <a:off x="391038" y="1478256"/>
          <a:ext cx="1119456" cy="1119456"/>
        </a:xfrm>
        <a:prstGeom prst="roundRect">
          <a:avLst/>
        </a:prstGeom>
        <a:solidFill>
          <a:schemeClr val="accent2">
            <a:hueOff val="-548811"/>
            <a:satOff val="0"/>
            <a:lumOff val="65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R2 : </a:t>
          </a:r>
          <a:r>
            <a:rPr lang="en-IN" sz="1400" b="1" i="0" kern="1200" dirty="0"/>
            <a:t>0.47</a:t>
          </a:r>
          <a:endParaRPr lang="en-US" sz="1400" b="1" kern="1200" dirty="0"/>
        </a:p>
      </dsp:txBody>
      <dsp:txXfrm>
        <a:off x="445685" y="1532903"/>
        <a:ext cx="1010162" cy="1010162"/>
      </dsp:txXfrm>
    </dsp:sp>
    <dsp:sp modelId="{C17AD6B4-957D-48D6-81EE-7CC7334F6E3C}">
      <dsp:nvSpPr>
        <dsp:cNvPr id="0" name=""/>
        <dsp:cNvSpPr/>
      </dsp:nvSpPr>
      <dsp:spPr>
        <a:xfrm>
          <a:off x="1596606" y="1478256"/>
          <a:ext cx="1119456" cy="1119456"/>
        </a:xfrm>
        <a:prstGeom prst="roundRect">
          <a:avLst/>
        </a:prstGeom>
        <a:solidFill>
          <a:schemeClr val="accent2">
            <a:hueOff val="-823217"/>
            <a:satOff val="0"/>
            <a:lumOff val="9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Adjusted R2 : </a:t>
          </a:r>
          <a:r>
            <a:rPr lang="en-IN" sz="1400" b="1" i="0" kern="1200" dirty="0"/>
            <a:t>0.47</a:t>
          </a:r>
          <a:endParaRPr lang="en-US" sz="1400" b="1" kern="1200" dirty="0"/>
        </a:p>
      </dsp:txBody>
      <dsp:txXfrm>
        <a:off x="1651253" y="1532903"/>
        <a:ext cx="1010162" cy="10101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29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040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0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27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85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16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053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26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150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59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37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983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12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793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629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2f7bc390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2f7bc390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8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49fc024d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49fc024d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1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2f7bc39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2f7bc39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04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27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30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8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grpSp>
        <p:nvGrpSpPr>
          <p:cNvPr id="17" name="Google Shape;17;p3"/>
          <p:cNvGrpSpPr/>
          <p:nvPr/>
        </p:nvGrpSpPr>
        <p:grpSpPr>
          <a:xfrm>
            <a:off x="-5" y="-4"/>
            <a:ext cx="3882108" cy="2241339"/>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 y="-4"/>
            <a:ext cx="3882108" cy="2241339"/>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6975702" y="3891625"/>
            <a:ext cx="2167839" cy="1251620"/>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1"/>
        <p:cNvGrpSpPr/>
        <p:nvPr/>
      </p:nvGrpSpPr>
      <p:grpSpPr>
        <a:xfrm>
          <a:off x="0" y="0"/>
          <a:ext cx="0" cy="0"/>
          <a:chOff x="0" y="0"/>
          <a:chExt cx="0" cy="0"/>
        </a:xfrm>
      </p:grpSpPr>
      <p:grpSp>
        <p:nvGrpSpPr>
          <p:cNvPr id="52" name="Google Shape;52;p7"/>
          <p:cNvGrpSpPr/>
          <p:nvPr/>
        </p:nvGrpSpPr>
        <p:grpSpPr>
          <a:xfrm>
            <a:off x="-5" y="-4"/>
            <a:ext cx="3882108" cy="2241339"/>
            <a:chOff x="-5" y="-4"/>
            <a:chExt cx="3882108" cy="2241339"/>
          </a:xfrm>
        </p:grpSpPr>
        <p:sp>
          <p:nvSpPr>
            <p:cNvPr id="53" name="Google Shape;53;p7"/>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7"/>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7"/>
          <p:cNvGrpSpPr/>
          <p:nvPr/>
        </p:nvGrpSpPr>
        <p:grpSpPr>
          <a:xfrm>
            <a:off x="6975702" y="3891625"/>
            <a:ext cx="2167839" cy="1251620"/>
            <a:chOff x="6975702" y="3891625"/>
            <a:chExt cx="2167839" cy="1251620"/>
          </a:xfrm>
        </p:grpSpPr>
        <p:sp>
          <p:nvSpPr>
            <p:cNvPr id="56" name="Google Shape;56;p7"/>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7"/>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 name="Google Shape;58;p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855300"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0" name="Google Shape;60;p7"/>
          <p:cNvSpPr txBox="1">
            <a:spLocks noGrp="1"/>
          </p:cNvSpPr>
          <p:nvPr>
            <p:ph type="body" idx="2"/>
          </p:nvPr>
        </p:nvSpPr>
        <p:spPr>
          <a:xfrm>
            <a:off x="3414199"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1" name="Google Shape;61;p7"/>
          <p:cNvSpPr txBox="1">
            <a:spLocks noGrp="1"/>
          </p:cNvSpPr>
          <p:nvPr>
            <p:ph type="body" idx="3"/>
          </p:nvPr>
        </p:nvSpPr>
        <p:spPr>
          <a:xfrm>
            <a:off x="5973097"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2" name="Google Shape;62;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grpSp>
        <p:nvGrpSpPr>
          <p:cNvPr id="64" name="Google Shape;64;p8"/>
          <p:cNvGrpSpPr/>
          <p:nvPr/>
        </p:nvGrpSpPr>
        <p:grpSpPr>
          <a:xfrm>
            <a:off x="-5" y="-4"/>
            <a:ext cx="3882108" cy="2241339"/>
            <a:chOff x="-5" y="-4"/>
            <a:chExt cx="3882108" cy="2241339"/>
          </a:xfrm>
        </p:grpSpPr>
        <p:sp>
          <p:nvSpPr>
            <p:cNvPr id="65" name="Google Shape;65;p8"/>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8"/>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67;p8"/>
          <p:cNvGrpSpPr/>
          <p:nvPr/>
        </p:nvGrpSpPr>
        <p:grpSpPr>
          <a:xfrm>
            <a:off x="6975702" y="3891625"/>
            <a:ext cx="2167839" cy="1251620"/>
            <a:chOff x="6975702" y="3891625"/>
            <a:chExt cx="2167839" cy="1251620"/>
          </a:xfrm>
        </p:grpSpPr>
        <p:sp>
          <p:nvSpPr>
            <p:cNvPr id="68" name="Google Shape;68;p8"/>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8"/>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 name="Google Shape;70;p8"/>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1" name="Google Shape;71;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pxhere.com/en/photo/132424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3" name="Picture 12">
            <a:extLst>
              <a:ext uri="{FF2B5EF4-FFF2-40B4-BE49-F238E27FC236}">
                <a16:creationId xmlns:a16="http://schemas.microsoft.com/office/drawing/2014/main" id="{5BF7893C-727F-193E-A9DA-FB4099F46B17}"/>
              </a:ext>
            </a:extLst>
          </p:cNvPr>
          <p:cNvPicPr>
            <a:picLocks noChangeAspect="1"/>
          </p:cNvPicPr>
          <p:nvPr/>
        </p:nvPicPr>
        <p:blipFill rotWithShape="1">
          <a:blip r:embed="rId3"/>
          <a:srcRect b="8862"/>
          <a:stretch/>
        </p:blipFill>
        <p:spPr>
          <a:xfrm>
            <a:off x="3412901" y="-157333"/>
            <a:ext cx="5845464" cy="2317730"/>
          </a:xfrm>
          <a:prstGeom prst="rect">
            <a:avLst/>
          </a:prstGeom>
        </p:spPr>
      </p:pic>
      <p:sp>
        <p:nvSpPr>
          <p:cNvPr id="95" name="Google Shape;95;p12"/>
          <p:cNvSpPr txBox="1">
            <a:spLocks noGrp="1"/>
          </p:cNvSpPr>
          <p:nvPr>
            <p:ph type="ctrTitle"/>
          </p:nvPr>
        </p:nvSpPr>
        <p:spPr>
          <a:xfrm>
            <a:off x="855300" y="2589075"/>
            <a:ext cx="6470400" cy="1705500"/>
          </a:xfrm>
          <a:prstGeom prst="rect">
            <a:avLst/>
          </a:prstGeom>
        </p:spPr>
        <p:txBody>
          <a:bodyPr spcFirstLastPara="1" wrap="square" lIns="0" tIns="0" rIns="0" bIns="0" anchor="b" anchorCtr="0">
            <a:noAutofit/>
          </a:bodyPr>
          <a:lstStyle/>
          <a:p>
            <a:r>
              <a:rPr lang="en" dirty="0">
                <a:solidFill>
                  <a:srgbClr val="FFFF00"/>
                </a:solidFill>
              </a:rPr>
              <a:t>Capstone Project </a:t>
            </a:r>
            <a:br>
              <a:rPr lang="en" dirty="0">
                <a:solidFill>
                  <a:srgbClr val="FFFF00"/>
                </a:solidFill>
              </a:rPr>
            </a:br>
            <a:r>
              <a:rPr lang="en-IN" sz="5400" b="1" dirty="0">
                <a:solidFill>
                  <a:srgbClr val="FFFF00"/>
                </a:solidFill>
                <a:sym typeface="Titillium Web"/>
              </a:rPr>
              <a:t>NYC taxi trip time Prediction</a:t>
            </a:r>
            <a:endParaRPr dirty="0">
              <a:solidFill>
                <a:srgbClr val="FFFF00"/>
              </a:solidFill>
            </a:endParaRPr>
          </a:p>
        </p:txBody>
      </p:sp>
      <p:sp>
        <p:nvSpPr>
          <p:cNvPr id="2" name="TextBox 1">
            <a:extLst>
              <a:ext uri="{FF2B5EF4-FFF2-40B4-BE49-F238E27FC236}">
                <a16:creationId xmlns:a16="http://schemas.microsoft.com/office/drawing/2014/main" id="{4CE87D4A-2212-8164-C055-6AA643E06EF7}"/>
              </a:ext>
            </a:extLst>
          </p:cNvPr>
          <p:cNvSpPr txBox="1"/>
          <p:nvPr/>
        </p:nvSpPr>
        <p:spPr>
          <a:xfrm>
            <a:off x="855300" y="4363848"/>
            <a:ext cx="5843373" cy="584775"/>
          </a:xfrm>
          <a:prstGeom prst="rect">
            <a:avLst/>
          </a:prstGeom>
          <a:noFill/>
        </p:spPr>
        <p:txBody>
          <a:bodyPr wrap="square" rtlCol="0">
            <a:spAutoFit/>
          </a:bodyPr>
          <a:lstStyle/>
          <a:p>
            <a:r>
              <a:rPr lang="en-IN" sz="3200" b="1" dirty="0">
                <a:solidFill>
                  <a:schemeClr val="lt1"/>
                </a:solidFill>
                <a:latin typeface="Titillium Web"/>
                <a:sym typeface="Titillium Web"/>
              </a:rPr>
              <a:t>Supervised Learning Regression</a:t>
            </a:r>
            <a:endParaRPr lang="en-US" sz="3200" b="1" dirty="0">
              <a:solidFill>
                <a:schemeClr val="lt1"/>
              </a:solidFill>
              <a:latin typeface="Titillium Web"/>
              <a:sym typeface="Titillium Web"/>
            </a:endParaRPr>
          </a:p>
        </p:txBody>
      </p:sp>
      <p:pic>
        <p:nvPicPr>
          <p:cNvPr id="6" name="Picture 5">
            <a:extLst>
              <a:ext uri="{FF2B5EF4-FFF2-40B4-BE49-F238E27FC236}">
                <a16:creationId xmlns:a16="http://schemas.microsoft.com/office/drawing/2014/main" id="{CC29F44E-8630-3E45-D14F-0FEC14EA3F71}"/>
              </a:ext>
            </a:extLst>
          </p:cNvPr>
          <p:cNvPicPr>
            <a:picLocks noChangeAspect="1"/>
          </p:cNvPicPr>
          <p:nvPr/>
        </p:nvPicPr>
        <p:blipFill>
          <a:blip r:embed="rId4"/>
          <a:stretch>
            <a:fillRect/>
          </a:stretch>
        </p:blipFill>
        <p:spPr>
          <a:xfrm>
            <a:off x="6503987" y="2667570"/>
            <a:ext cx="1916113" cy="760422"/>
          </a:xfrm>
          <a:prstGeom prst="rect">
            <a:avLst/>
          </a:prstGeom>
        </p:spPr>
      </p:pic>
      <p:pic>
        <p:nvPicPr>
          <p:cNvPr id="4" name="Graphic 3" descr="Stopwatch">
            <a:extLst>
              <a:ext uri="{FF2B5EF4-FFF2-40B4-BE49-F238E27FC236}">
                <a16:creationId xmlns:a16="http://schemas.microsoft.com/office/drawing/2014/main" id="{8B078D12-FD1F-9248-1F45-4FD3D9E96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843" y="3506487"/>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Understanding Data</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IN" b="1" dirty="0"/>
              <a:t>What are the feature and labels in our data</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3</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82743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1"/>
          <p:cNvPicPr preferRelativeResize="0"/>
          <p:nvPr/>
        </p:nvPicPr>
        <p:blipFill>
          <a:blip r:embed="rId3"/>
          <a:srcRect l="4891" r="4891"/>
          <a:stretch/>
        </p:blipFill>
        <p:spPr>
          <a:xfrm>
            <a:off x="4697222" y="446350"/>
            <a:ext cx="4250800" cy="425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4" name="Google Shape;174;p21"/>
          <p:cNvGrpSpPr/>
          <p:nvPr/>
        </p:nvGrpSpPr>
        <p:grpSpPr>
          <a:xfrm>
            <a:off x="6976152" y="3891825"/>
            <a:ext cx="2167839" cy="1251620"/>
            <a:chOff x="6975702" y="3891625"/>
            <a:chExt cx="2167839" cy="1251620"/>
          </a:xfrm>
        </p:grpSpPr>
        <p:sp>
          <p:nvSpPr>
            <p:cNvPr id="175" name="Google Shape;175;p21"/>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solidFill>
              <a:srgbClr val="00226D">
                <a:alpha val="17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1"/>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7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 name="Google Shape;177;p21"/>
          <p:cNvSpPr txBox="1">
            <a:spLocks noGrp="1"/>
          </p:cNvSpPr>
          <p:nvPr>
            <p:ph type="title"/>
          </p:nvPr>
        </p:nvSpPr>
        <p:spPr>
          <a:xfrm>
            <a:off x="855300" y="836000"/>
            <a:ext cx="3403500" cy="11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dirty="0"/>
              <a:t>U</a:t>
            </a:r>
            <a:r>
              <a:rPr lang="en" sz="2800" dirty="0"/>
              <a:t>nderstanding Data</a:t>
            </a:r>
            <a:endParaRPr sz="2800" dirty="0"/>
          </a:p>
        </p:txBody>
      </p:sp>
      <p:sp>
        <p:nvSpPr>
          <p:cNvPr id="178" name="Google Shape;178;p21"/>
          <p:cNvSpPr txBox="1">
            <a:spLocks noGrp="1"/>
          </p:cNvSpPr>
          <p:nvPr>
            <p:ph type="body" idx="1"/>
          </p:nvPr>
        </p:nvSpPr>
        <p:spPr>
          <a:xfrm>
            <a:off x="440514" y="2044542"/>
            <a:ext cx="3910729" cy="527208"/>
          </a:xfrm>
          <a:prstGeom prst="rect">
            <a:avLst/>
          </a:prstGeom>
        </p:spPr>
        <p:txBody>
          <a:bodyPr spcFirstLastPara="1" wrap="square" lIns="0" tIns="0" rIns="0" bIns="0" anchor="t" anchorCtr="0">
            <a:noAutofit/>
          </a:bodyPr>
          <a:lstStyle/>
          <a:p>
            <a:pPr marL="76200" indent="0" algn="l">
              <a:buNone/>
            </a:pPr>
            <a:r>
              <a:rPr lang="en-US" sz="1600" b="0" i="0" dirty="0">
                <a:solidFill>
                  <a:schemeClr val="tx1"/>
                </a:solidFill>
                <a:effectLst/>
                <a:latin typeface="Roboto" panose="02000000000000000000" pitchFamily="2" charset="0"/>
              </a:rPr>
              <a:t>In our dataset of NYC taxi trip time prediction, there are </a:t>
            </a:r>
            <a:r>
              <a:rPr lang="en-US" sz="1600" b="1" i="0" dirty="0">
                <a:solidFill>
                  <a:schemeClr val="tx1"/>
                </a:solidFill>
                <a:effectLst/>
                <a:latin typeface="Roboto" panose="02000000000000000000" pitchFamily="2" charset="0"/>
              </a:rPr>
              <a:t>1458644 rows</a:t>
            </a:r>
            <a:r>
              <a:rPr lang="en-US" sz="1600" b="0" i="0" dirty="0">
                <a:solidFill>
                  <a:schemeClr val="tx1"/>
                </a:solidFill>
                <a:effectLst/>
                <a:latin typeface="Roboto" panose="02000000000000000000" pitchFamily="2" charset="0"/>
              </a:rPr>
              <a:t> and</a:t>
            </a:r>
          </a:p>
          <a:p>
            <a:pPr marL="76200" indent="0" algn="l">
              <a:buNone/>
            </a:pPr>
            <a:r>
              <a:rPr lang="en-US" sz="1600" b="1" i="0" dirty="0">
                <a:solidFill>
                  <a:schemeClr val="tx1"/>
                </a:solidFill>
                <a:effectLst/>
                <a:latin typeface="Roboto" panose="02000000000000000000" pitchFamily="2" charset="0"/>
              </a:rPr>
              <a:t>11 columns</a:t>
            </a:r>
            <a:r>
              <a:rPr lang="en-US" sz="1600" b="0" i="0" dirty="0">
                <a:solidFill>
                  <a:schemeClr val="tx1"/>
                </a:solidFill>
                <a:effectLst/>
                <a:latin typeface="Roboto" panose="02000000000000000000" pitchFamily="2" charset="0"/>
              </a:rPr>
              <a:t> with </a:t>
            </a:r>
            <a:r>
              <a:rPr lang="en-US" sz="1600" b="1" i="0" dirty="0">
                <a:solidFill>
                  <a:schemeClr val="tx1"/>
                </a:solidFill>
                <a:effectLst/>
                <a:latin typeface="Roboto" panose="02000000000000000000" pitchFamily="2" charset="0"/>
              </a:rPr>
              <a:t>zero null values</a:t>
            </a:r>
            <a:r>
              <a:rPr lang="en-US" sz="1600" b="0" i="0" dirty="0">
                <a:solidFill>
                  <a:schemeClr val="tx1"/>
                </a:solidFill>
                <a:effectLst/>
                <a:latin typeface="Roboto" panose="02000000000000000000" pitchFamily="2" charset="0"/>
              </a:rPr>
              <a:t> and </a:t>
            </a:r>
            <a:r>
              <a:rPr lang="en-US" sz="1600" b="1" i="0" dirty="0">
                <a:solidFill>
                  <a:schemeClr val="tx1"/>
                </a:solidFill>
                <a:effectLst/>
                <a:latin typeface="Roboto" panose="02000000000000000000" pitchFamily="2" charset="0"/>
              </a:rPr>
              <a:t>zero duplicate value</a:t>
            </a:r>
          </a:p>
          <a:p>
            <a:pPr marL="76200" indent="0" algn="l">
              <a:buNone/>
            </a:pPr>
            <a:endParaRPr lang="en-US" sz="1600" b="0" i="0" dirty="0">
              <a:solidFill>
                <a:schemeClr val="tx1"/>
              </a:solidFill>
              <a:effectLst/>
              <a:latin typeface="Roboto" panose="02000000000000000000" pitchFamily="2" charset="0"/>
            </a:endParaRPr>
          </a:p>
        </p:txBody>
      </p:sp>
      <p:sp>
        <p:nvSpPr>
          <p:cNvPr id="179" name="Google Shape;17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60030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ppt_x"/>
                                          </p:val>
                                        </p:tav>
                                        <p:tav tm="100000">
                                          <p:val>
                                            <p:strVal val="#ppt_x"/>
                                          </p:val>
                                        </p:tav>
                                      </p:tavLst>
                                    </p:anim>
                                    <p:anim calcmode="lin" valueType="num">
                                      <p:cBhvr additive="base">
                                        <p:cTn id="8"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Variables</a:t>
            </a:r>
            <a:endParaRPr dirty="0"/>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Google Shape;178;p21">
            <a:extLst>
              <a:ext uri="{FF2B5EF4-FFF2-40B4-BE49-F238E27FC236}">
                <a16:creationId xmlns:a16="http://schemas.microsoft.com/office/drawing/2014/main" id="{588BAC41-0710-0B68-6801-F8B269DE13E5}"/>
              </a:ext>
            </a:extLst>
          </p:cNvPr>
          <p:cNvSpPr txBox="1">
            <a:spLocks/>
          </p:cNvSpPr>
          <p:nvPr/>
        </p:nvSpPr>
        <p:spPr>
          <a:xfrm>
            <a:off x="543736" y="2063175"/>
            <a:ext cx="8327214" cy="234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3"/>
              </a:buClr>
              <a:buSzPts val="2400"/>
              <a:buFont typeface="Titillium Web"/>
              <a:buChar char="⦿"/>
              <a:defRPr sz="2400" b="0" i="0" u="none" strike="noStrike" cap="none">
                <a:solidFill>
                  <a:schemeClr val="dk2"/>
                </a:solidFill>
                <a:latin typeface="Titillium Web"/>
                <a:ea typeface="Titillium Web"/>
                <a:cs typeface="Titillium Web"/>
                <a:sym typeface="Titillium Web"/>
              </a:defRPr>
            </a:lvl1pPr>
            <a:lvl2pPr marL="914400" marR="0" lvl="1" indent="-381000" algn="l" rtl="0">
              <a:lnSpc>
                <a:spcPct val="115000"/>
              </a:lnSpc>
              <a:spcBef>
                <a:spcPts val="1000"/>
              </a:spcBef>
              <a:spcAft>
                <a:spcPts val="0"/>
              </a:spcAft>
              <a:buClr>
                <a:schemeClr val="accent4"/>
              </a:buClr>
              <a:buSzPts val="2400"/>
              <a:buFont typeface="Titillium Web"/>
              <a:buChar char="⌾"/>
              <a:defRPr sz="2400" b="0" i="0" u="none" strike="noStrike" cap="none">
                <a:solidFill>
                  <a:schemeClr val="dk2"/>
                </a:solidFill>
                <a:latin typeface="Titillium Web"/>
                <a:ea typeface="Titillium Web"/>
                <a:cs typeface="Titillium Web"/>
                <a:sym typeface="Titillium Web"/>
              </a:defRPr>
            </a:lvl2pPr>
            <a:lvl3pPr marL="1371600" marR="0" lvl="2" indent="-381000" algn="l" rtl="0">
              <a:lnSpc>
                <a:spcPct val="115000"/>
              </a:lnSpc>
              <a:spcBef>
                <a:spcPts val="1000"/>
              </a:spcBef>
              <a:spcAft>
                <a:spcPts val="0"/>
              </a:spcAft>
              <a:buClr>
                <a:schemeClr val="accent5"/>
              </a:buClr>
              <a:buSzPts val="2400"/>
              <a:buFont typeface="Titillium Web"/>
              <a:buChar char="•"/>
              <a:defRPr sz="2400" b="0" i="0" u="none" strike="noStrike" cap="none">
                <a:solidFill>
                  <a:schemeClr val="dk2"/>
                </a:solidFill>
                <a:latin typeface="Titillium Web"/>
                <a:ea typeface="Titillium Web"/>
                <a:cs typeface="Titillium Web"/>
                <a:sym typeface="Titillium Web"/>
              </a:defRPr>
            </a:lvl3pPr>
            <a:lvl4pPr marL="1828800" marR="0" lvl="3" indent="-381000" algn="l" rtl="0">
              <a:lnSpc>
                <a:spcPct val="115000"/>
              </a:lnSpc>
              <a:spcBef>
                <a:spcPts val="1000"/>
              </a:spcBef>
              <a:spcAft>
                <a:spcPts val="0"/>
              </a:spcAft>
              <a:buClr>
                <a:schemeClr val="accent6"/>
              </a:buClr>
              <a:buSzPts val="2400"/>
              <a:buFont typeface="Titillium Web"/>
              <a:buChar char="●"/>
              <a:defRPr sz="2400" b="0" i="0" u="none" strike="noStrike" cap="none">
                <a:solidFill>
                  <a:schemeClr val="dk2"/>
                </a:solidFill>
                <a:latin typeface="Titillium Web"/>
                <a:ea typeface="Titillium Web"/>
                <a:cs typeface="Titillium Web"/>
                <a:sym typeface="Titillium Web"/>
              </a:defRPr>
            </a:lvl4pPr>
            <a:lvl5pPr marL="2286000" marR="0" lvl="4" indent="-381000" algn="l" rtl="0">
              <a:lnSpc>
                <a:spcPct val="115000"/>
              </a:lnSpc>
              <a:spcBef>
                <a:spcPts val="1000"/>
              </a:spcBef>
              <a:spcAft>
                <a:spcPts val="0"/>
              </a:spcAft>
              <a:buClr>
                <a:schemeClr val="dk2"/>
              </a:buClr>
              <a:buSzPts val="2400"/>
              <a:buFont typeface="Titillium Web"/>
              <a:buChar char="○"/>
              <a:defRPr sz="2400" b="0" i="0" u="none" strike="noStrike" cap="none">
                <a:solidFill>
                  <a:schemeClr val="dk2"/>
                </a:solidFill>
                <a:latin typeface="Titillium Web"/>
                <a:ea typeface="Titillium Web"/>
                <a:cs typeface="Titillium Web"/>
                <a:sym typeface="Titillium Web"/>
              </a:defRPr>
            </a:lvl5pPr>
            <a:lvl6pPr marL="2743200" marR="0" lvl="5" indent="-381000" algn="l" rtl="0">
              <a:lnSpc>
                <a:spcPct val="115000"/>
              </a:lnSpc>
              <a:spcBef>
                <a:spcPts val="1000"/>
              </a:spcBef>
              <a:spcAft>
                <a:spcPts val="0"/>
              </a:spcAft>
              <a:buClr>
                <a:schemeClr val="dk2"/>
              </a:buClr>
              <a:buSzPts val="2400"/>
              <a:buFont typeface="Titillium Web"/>
              <a:buChar char="■"/>
              <a:defRPr sz="2400" b="0" i="0" u="none" strike="noStrike" cap="none">
                <a:solidFill>
                  <a:schemeClr val="dk2"/>
                </a:solidFill>
                <a:latin typeface="Titillium Web"/>
                <a:ea typeface="Titillium Web"/>
                <a:cs typeface="Titillium Web"/>
                <a:sym typeface="Titillium Web"/>
              </a:defRPr>
            </a:lvl6pPr>
            <a:lvl7pPr marL="3200400" marR="0" lvl="6" indent="-381000" algn="l" rtl="0">
              <a:lnSpc>
                <a:spcPct val="115000"/>
              </a:lnSpc>
              <a:spcBef>
                <a:spcPts val="1000"/>
              </a:spcBef>
              <a:spcAft>
                <a:spcPts val="0"/>
              </a:spcAft>
              <a:buClr>
                <a:schemeClr val="dk2"/>
              </a:buClr>
              <a:buSzPts val="2400"/>
              <a:buFont typeface="Titillium Web"/>
              <a:buChar char="●"/>
              <a:defRPr sz="2400" b="0" i="0" u="none" strike="noStrike" cap="none">
                <a:solidFill>
                  <a:schemeClr val="dk2"/>
                </a:solidFill>
                <a:latin typeface="Titillium Web"/>
                <a:ea typeface="Titillium Web"/>
                <a:cs typeface="Titillium Web"/>
                <a:sym typeface="Titillium Web"/>
              </a:defRPr>
            </a:lvl7pPr>
            <a:lvl8pPr marL="3657600" marR="0" lvl="7" indent="-381000" algn="l" rtl="0">
              <a:lnSpc>
                <a:spcPct val="115000"/>
              </a:lnSpc>
              <a:spcBef>
                <a:spcPts val="1000"/>
              </a:spcBef>
              <a:spcAft>
                <a:spcPts val="0"/>
              </a:spcAft>
              <a:buClr>
                <a:schemeClr val="dk2"/>
              </a:buClr>
              <a:buSzPts val="2400"/>
              <a:buFont typeface="Titillium Web"/>
              <a:buChar char="○"/>
              <a:defRPr sz="2400" b="0" i="0" u="none" strike="noStrike" cap="none">
                <a:solidFill>
                  <a:schemeClr val="dk2"/>
                </a:solidFill>
                <a:latin typeface="Titillium Web"/>
                <a:ea typeface="Titillium Web"/>
                <a:cs typeface="Titillium Web"/>
                <a:sym typeface="Titillium Web"/>
              </a:defRPr>
            </a:lvl8pPr>
            <a:lvl9pPr marL="4114800" marR="0" lvl="8" indent="-381000" algn="l" rtl="0">
              <a:lnSpc>
                <a:spcPct val="115000"/>
              </a:lnSpc>
              <a:spcBef>
                <a:spcPts val="1000"/>
              </a:spcBef>
              <a:spcAft>
                <a:spcPts val="1000"/>
              </a:spcAft>
              <a:buClr>
                <a:schemeClr val="dk2"/>
              </a:buClr>
              <a:buSzPts val="2400"/>
              <a:buFont typeface="Titillium Web"/>
              <a:buChar char="■"/>
              <a:defRPr sz="2400" b="0" i="0" u="none" strike="noStrike" cap="none">
                <a:solidFill>
                  <a:schemeClr val="dk2"/>
                </a:solidFill>
                <a:latin typeface="Titillium Web"/>
                <a:ea typeface="Titillium Web"/>
                <a:cs typeface="Titillium Web"/>
                <a:sym typeface="Titillium Web"/>
              </a:defRPr>
            </a:lvl9pPr>
          </a:lstStyle>
          <a:p>
            <a:pPr>
              <a:buFont typeface="Arial" panose="020B0604020202020204" pitchFamily="34" charset="0"/>
              <a:buChar char="•"/>
            </a:pPr>
            <a:r>
              <a:rPr lang="en-US" sz="1200" b="1" dirty="0">
                <a:solidFill>
                  <a:schemeClr val="tx1"/>
                </a:solidFill>
                <a:latin typeface="Roboto" panose="02000000000000000000" pitchFamily="2" charset="0"/>
              </a:rPr>
              <a:t>Continuous numerical:</a:t>
            </a:r>
            <a:r>
              <a:rPr lang="en-US" sz="1200" dirty="0">
                <a:solidFill>
                  <a:schemeClr val="tx1"/>
                </a:solidFill>
                <a:latin typeface="Roboto" panose="02000000000000000000" pitchFamily="2" charset="0"/>
              </a:rPr>
              <a:t> id, </a:t>
            </a:r>
            <a:r>
              <a:rPr lang="en-US" sz="1200" dirty="0" err="1">
                <a:solidFill>
                  <a:schemeClr val="tx1"/>
                </a:solidFill>
                <a:latin typeface="Roboto" panose="02000000000000000000" pitchFamily="2" charset="0"/>
              </a:rPr>
              <a:t>pickuplongitude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pickuplatitude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dropofflongitude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dropofflatitude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trip_duration</a:t>
            </a:r>
            <a:endParaRPr lang="en-US" sz="1200" dirty="0">
              <a:solidFill>
                <a:schemeClr val="tx1"/>
              </a:solidFill>
              <a:latin typeface="Roboto" panose="02000000000000000000" pitchFamily="2" charset="0"/>
            </a:endParaRPr>
          </a:p>
          <a:p>
            <a:pPr>
              <a:buFont typeface="Arial" panose="020B0604020202020204" pitchFamily="34" charset="0"/>
              <a:buChar char="•"/>
            </a:pPr>
            <a:endParaRPr lang="en-US" sz="1200" dirty="0">
              <a:solidFill>
                <a:schemeClr val="tx1"/>
              </a:solidFill>
              <a:latin typeface="Roboto" panose="02000000000000000000" pitchFamily="2" charset="0"/>
            </a:endParaRPr>
          </a:p>
          <a:p>
            <a:pPr>
              <a:buFont typeface="Arial" panose="020B0604020202020204" pitchFamily="34" charset="0"/>
              <a:buChar char="•"/>
            </a:pPr>
            <a:r>
              <a:rPr lang="en-US" sz="1200" b="1" dirty="0">
                <a:solidFill>
                  <a:schemeClr val="tx1"/>
                </a:solidFill>
                <a:latin typeface="Roboto" panose="02000000000000000000" pitchFamily="2" charset="0"/>
              </a:rPr>
              <a:t>Discrete numerical:</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vendorid</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passenger_count</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pickup_datetime_hour</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dropoff_datetime_hour</a:t>
            </a:r>
            <a:endParaRPr lang="en-US" sz="1200" dirty="0">
              <a:solidFill>
                <a:schemeClr val="tx1"/>
              </a:solidFill>
              <a:latin typeface="Roboto" panose="02000000000000000000" pitchFamily="2" charset="0"/>
            </a:endParaRPr>
          </a:p>
          <a:p>
            <a:pPr>
              <a:buFont typeface="Arial" panose="020B0604020202020204" pitchFamily="34" charset="0"/>
              <a:buChar char="•"/>
            </a:pPr>
            <a:endParaRPr lang="en-US" sz="1200" dirty="0">
              <a:solidFill>
                <a:schemeClr val="tx1"/>
              </a:solidFill>
              <a:latin typeface="Roboto" panose="02000000000000000000" pitchFamily="2" charset="0"/>
            </a:endParaRPr>
          </a:p>
          <a:p>
            <a:pPr>
              <a:buFont typeface="Arial" panose="020B0604020202020204" pitchFamily="34" charset="0"/>
              <a:buChar char="•"/>
            </a:pPr>
            <a:r>
              <a:rPr lang="en-US" sz="1200" b="1" dirty="0">
                <a:solidFill>
                  <a:schemeClr val="tx1"/>
                </a:solidFill>
                <a:latin typeface="Roboto" panose="02000000000000000000" pitchFamily="2" charset="0"/>
              </a:rPr>
              <a:t>Datetime: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pickupdatetime</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dropoffdatetime</a:t>
            </a:r>
            <a:endParaRPr lang="en-US" sz="1200" dirty="0">
              <a:solidFill>
                <a:schemeClr val="tx1"/>
              </a:solidFill>
              <a:latin typeface="Roboto" panose="02000000000000000000" pitchFamily="2" charset="0"/>
            </a:endParaRPr>
          </a:p>
          <a:p>
            <a:pPr>
              <a:buFont typeface="Arial" panose="020B0604020202020204" pitchFamily="34" charset="0"/>
              <a:buChar char="•"/>
            </a:pPr>
            <a:endParaRPr lang="en-US" sz="1200" dirty="0">
              <a:solidFill>
                <a:schemeClr val="tx1"/>
              </a:solidFill>
              <a:latin typeface="Roboto" panose="02000000000000000000" pitchFamily="2" charset="0"/>
            </a:endParaRPr>
          </a:p>
          <a:p>
            <a:pPr>
              <a:buFont typeface="Arial" panose="020B0604020202020204" pitchFamily="34" charset="0"/>
              <a:buChar char="•"/>
            </a:pPr>
            <a:r>
              <a:rPr lang="en-US" sz="1200" b="1" dirty="0">
                <a:solidFill>
                  <a:schemeClr val="tx1"/>
                </a:solidFill>
                <a:latin typeface="Roboto" panose="02000000000000000000" pitchFamily="2" charset="0"/>
              </a:rPr>
              <a:t>Nominal categorical:</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store_and_fwd_flag</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pickup_datetime_day</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pickup_datetime_month</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dropoff_datetime_day</a:t>
            </a:r>
            <a:r>
              <a:rPr lang="en-US" sz="1200" dirty="0">
                <a:solidFill>
                  <a:schemeClr val="tx1"/>
                </a:solidFill>
                <a:latin typeface="Roboto" panose="02000000000000000000" pitchFamily="2" charset="0"/>
              </a:rPr>
              <a:t>, </a:t>
            </a:r>
            <a:r>
              <a:rPr lang="en-US" sz="1200" dirty="0" err="1">
                <a:solidFill>
                  <a:schemeClr val="tx1"/>
                </a:solidFill>
                <a:latin typeface="Roboto" panose="02000000000000000000" pitchFamily="2" charset="0"/>
              </a:rPr>
              <a:t>dropoff_datetime_month</a:t>
            </a:r>
            <a:endParaRPr lang="en-US" sz="1200" dirty="0">
              <a:solidFill>
                <a:schemeClr val="tx1"/>
              </a:solidFill>
              <a:latin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Variables Description</a:t>
            </a:r>
            <a:endParaRPr dirty="0"/>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3" name="Table 2">
            <a:extLst>
              <a:ext uri="{FF2B5EF4-FFF2-40B4-BE49-F238E27FC236}">
                <a16:creationId xmlns:a16="http://schemas.microsoft.com/office/drawing/2014/main" id="{ED25BA17-4E87-5DDA-F9F4-F3C7D994F8CC}"/>
              </a:ext>
            </a:extLst>
          </p:cNvPr>
          <p:cNvGraphicFramePr>
            <a:graphicFrameLocks noGrp="1"/>
          </p:cNvGraphicFramePr>
          <p:nvPr>
            <p:extLst>
              <p:ext uri="{D42A27DB-BD31-4B8C-83A1-F6EECF244321}">
                <p14:modId xmlns:p14="http://schemas.microsoft.com/office/powerpoint/2010/main" val="3115854447"/>
              </p:ext>
            </p:extLst>
          </p:nvPr>
        </p:nvGraphicFramePr>
        <p:xfrm>
          <a:off x="1089961" y="1603420"/>
          <a:ext cx="6733954" cy="2867773"/>
        </p:xfrm>
        <a:graphic>
          <a:graphicData uri="http://schemas.openxmlformats.org/drawingml/2006/table">
            <a:tbl>
              <a:tblPr>
                <a:tableStyleId>{284E427A-3D55-4303-BF80-6455036E1DE7}</a:tableStyleId>
              </a:tblPr>
              <a:tblGrid>
                <a:gridCol w="3366977">
                  <a:extLst>
                    <a:ext uri="{9D8B030D-6E8A-4147-A177-3AD203B41FA5}">
                      <a16:colId xmlns:a16="http://schemas.microsoft.com/office/drawing/2014/main" val="4085015818"/>
                    </a:ext>
                  </a:extLst>
                </a:gridCol>
                <a:gridCol w="3366977">
                  <a:extLst>
                    <a:ext uri="{9D8B030D-6E8A-4147-A177-3AD203B41FA5}">
                      <a16:colId xmlns:a16="http://schemas.microsoft.com/office/drawing/2014/main" val="1375992101"/>
                    </a:ext>
                  </a:extLst>
                </a:gridCol>
              </a:tblGrid>
              <a:tr h="245882">
                <a:tc>
                  <a:txBody>
                    <a:bodyPr/>
                    <a:lstStyle/>
                    <a:p>
                      <a:pPr fontAlgn="ctr"/>
                      <a:r>
                        <a:rPr lang="en-US" sz="800" b="1" dirty="0">
                          <a:effectLst/>
                        </a:rPr>
                        <a:t>Fields</a:t>
                      </a:r>
                    </a:p>
                  </a:txBody>
                  <a:tcPr marL="49891" marR="49891" marT="24946" marB="24946" anchor="ctr">
                    <a:cell3D prstMaterial="dkEdge">
                      <a:bevel prst="riblet"/>
                      <a:lightRig rig="flood" dir="t"/>
                    </a:cell3D>
                  </a:tcPr>
                </a:tc>
                <a:tc>
                  <a:txBody>
                    <a:bodyPr/>
                    <a:lstStyle/>
                    <a:p>
                      <a:pPr fontAlgn="ctr"/>
                      <a:r>
                        <a:rPr lang="en-US" sz="800" b="1" dirty="0">
                          <a:effectLst/>
                        </a:rPr>
                        <a:t>Description</a:t>
                      </a:r>
                    </a:p>
                  </a:txBody>
                  <a:tcPr marL="49891" marR="49891" marT="24946" marB="24946" anchor="ctr">
                    <a:cell3D prstMaterial="dkEdge">
                      <a:bevel prst="riblet"/>
                      <a:lightRig rig="flood" dir="t"/>
                    </a:cell3D>
                  </a:tcPr>
                </a:tc>
                <a:extLst>
                  <a:ext uri="{0D108BD9-81ED-4DB2-BD59-A6C34878D82A}">
                    <a16:rowId xmlns:a16="http://schemas.microsoft.com/office/drawing/2014/main" val="1887758361"/>
                  </a:ext>
                </a:extLst>
              </a:tr>
              <a:tr h="166305">
                <a:tc>
                  <a:txBody>
                    <a:bodyPr/>
                    <a:lstStyle/>
                    <a:p>
                      <a:pPr fontAlgn="ctr"/>
                      <a:r>
                        <a:rPr lang="en-US" sz="800" b="1">
                          <a:effectLst/>
                        </a:rPr>
                        <a:t>id</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A unique identifier for each trip</a:t>
                      </a:r>
                    </a:p>
                  </a:txBody>
                  <a:tcPr marL="49891" marR="49891" marT="24946" marB="24946" anchor="ctr">
                    <a:cell3D prstMaterial="dkEdge">
                      <a:bevel prst="riblet"/>
                      <a:lightRig rig="flood" dir="t"/>
                    </a:cell3D>
                  </a:tcPr>
                </a:tc>
                <a:extLst>
                  <a:ext uri="{0D108BD9-81ED-4DB2-BD59-A6C34878D82A}">
                    <a16:rowId xmlns:a16="http://schemas.microsoft.com/office/drawing/2014/main" val="1279138366"/>
                  </a:ext>
                </a:extLst>
              </a:tr>
              <a:tr h="282718">
                <a:tc>
                  <a:txBody>
                    <a:bodyPr/>
                    <a:lstStyle/>
                    <a:p>
                      <a:pPr fontAlgn="ctr"/>
                      <a:r>
                        <a:rPr lang="en-US" sz="800" b="1" dirty="0" err="1">
                          <a:effectLst/>
                        </a:rPr>
                        <a:t>vendor_id</a:t>
                      </a:r>
                      <a:endParaRPr lang="en-US" sz="800" dirty="0">
                        <a:effectLst/>
                      </a:endParaRPr>
                    </a:p>
                  </a:txBody>
                  <a:tcPr marL="49891" marR="49891" marT="24946" marB="24946" anchor="ctr">
                    <a:cell3D prstMaterial="dkEdge">
                      <a:bevel prst="riblet"/>
                      <a:lightRig rig="flood" dir="t"/>
                    </a:cell3D>
                  </a:tcPr>
                </a:tc>
                <a:tc>
                  <a:txBody>
                    <a:bodyPr/>
                    <a:lstStyle/>
                    <a:p>
                      <a:pPr fontAlgn="ctr"/>
                      <a:r>
                        <a:rPr lang="en-US" sz="800">
                          <a:effectLst/>
                        </a:rPr>
                        <a:t>A code indicating the provider associated with the trip rec</a:t>
                      </a:r>
                    </a:p>
                  </a:txBody>
                  <a:tcPr marL="49891" marR="49891" marT="24946" marB="24946" anchor="ctr">
                    <a:cell3D prstMaterial="dkEdge">
                      <a:bevel prst="riblet"/>
                      <a:lightRig rig="flood" dir="t"/>
                    </a:cell3D>
                  </a:tcPr>
                </a:tc>
                <a:extLst>
                  <a:ext uri="{0D108BD9-81ED-4DB2-BD59-A6C34878D82A}">
                    <a16:rowId xmlns:a16="http://schemas.microsoft.com/office/drawing/2014/main" val="2770914815"/>
                  </a:ext>
                </a:extLst>
              </a:tr>
              <a:tr h="166305">
                <a:tc>
                  <a:txBody>
                    <a:bodyPr/>
                    <a:lstStyle/>
                    <a:p>
                      <a:pPr fontAlgn="ctr"/>
                      <a:r>
                        <a:rPr lang="en-US" sz="800" b="1">
                          <a:effectLst/>
                        </a:rPr>
                        <a:t>pickup datetime</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date and time when the meter was engaged</a:t>
                      </a:r>
                    </a:p>
                  </a:txBody>
                  <a:tcPr marL="49891" marR="49891" marT="24946" marB="24946" anchor="ctr">
                    <a:cell3D prstMaterial="dkEdge">
                      <a:bevel prst="riblet"/>
                      <a:lightRig rig="flood" dir="t"/>
                    </a:cell3D>
                  </a:tcPr>
                </a:tc>
                <a:extLst>
                  <a:ext uri="{0D108BD9-81ED-4DB2-BD59-A6C34878D82A}">
                    <a16:rowId xmlns:a16="http://schemas.microsoft.com/office/drawing/2014/main" val="2284711815"/>
                  </a:ext>
                </a:extLst>
              </a:tr>
              <a:tr h="282718">
                <a:tc>
                  <a:txBody>
                    <a:bodyPr/>
                    <a:lstStyle/>
                    <a:p>
                      <a:pPr fontAlgn="ctr"/>
                      <a:r>
                        <a:rPr lang="en-US" sz="800" b="1" dirty="0" err="1">
                          <a:effectLst/>
                        </a:rPr>
                        <a:t>dropoff</a:t>
                      </a:r>
                      <a:r>
                        <a:rPr lang="en-US" sz="800" b="1" dirty="0">
                          <a:effectLst/>
                        </a:rPr>
                        <a:t> datetime</a:t>
                      </a:r>
                      <a:endParaRPr lang="en-US" sz="800" dirty="0">
                        <a:effectLst/>
                      </a:endParaRPr>
                    </a:p>
                  </a:txBody>
                  <a:tcPr marL="49891" marR="49891" marT="24946" marB="24946" anchor="ctr">
                    <a:cell3D prstMaterial="dkEdge">
                      <a:bevel prst="riblet"/>
                      <a:lightRig rig="flood" dir="t"/>
                    </a:cell3D>
                  </a:tcPr>
                </a:tc>
                <a:tc>
                  <a:txBody>
                    <a:bodyPr/>
                    <a:lstStyle/>
                    <a:p>
                      <a:pPr fontAlgn="ctr"/>
                      <a:r>
                        <a:rPr lang="en-US" sz="800">
                          <a:effectLst/>
                        </a:rPr>
                        <a:t>date and time when the meter was disengaged</a:t>
                      </a:r>
                    </a:p>
                  </a:txBody>
                  <a:tcPr marL="49891" marR="49891" marT="24946" marB="24946" anchor="ctr">
                    <a:cell3D prstMaterial="dkEdge">
                      <a:bevel prst="riblet"/>
                      <a:lightRig rig="flood" dir="t"/>
                    </a:cell3D>
                  </a:tcPr>
                </a:tc>
                <a:extLst>
                  <a:ext uri="{0D108BD9-81ED-4DB2-BD59-A6C34878D82A}">
                    <a16:rowId xmlns:a16="http://schemas.microsoft.com/office/drawing/2014/main" val="1962259521"/>
                  </a:ext>
                </a:extLst>
              </a:tr>
              <a:tr h="282718">
                <a:tc>
                  <a:txBody>
                    <a:bodyPr/>
                    <a:lstStyle/>
                    <a:p>
                      <a:pPr fontAlgn="ctr"/>
                      <a:r>
                        <a:rPr lang="en-US" sz="800" b="1">
                          <a:effectLst/>
                        </a:rPr>
                        <a:t>passenger_count</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the number of passengers in the vehicle (driver entered value)</a:t>
                      </a:r>
                    </a:p>
                  </a:txBody>
                  <a:tcPr marL="49891" marR="49891" marT="24946" marB="24946" anchor="ctr">
                    <a:cell3D prstMaterial="dkEdge">
                      <a:bevel prst="riblet"/>
                      <a:lightRig rig="flood" dir="t"/>
                    </a:cell3D>
                  </a:tcPr>
                </a:tc>
                <a:extLst>
                  <a:ext uri="{0D108BD9-81ED-4DB2-BD59-A6C34878D82A}">
                    <a16:rowId xmlns:a16="http://schemas.microsoft.com/office/drawing/2014/main" val="3084342851"/>
                  </a:ext>
                </a:extLst>
              </a:tr>
              <a:tr h="166305">
                <a:tc>
                  <a:txBody>
                    <a:bodyPr/>
                    <a:lstStyle/>
                    <a:p>
                      <a:pPr fontAlgn="ctr"/>
                      <a:r>
                        <a:rPr lang="en-US" sz="800" b="1">
                          <a:effectLst/>
                        </a:rPr>
                        <a:t>pickup latitude</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the latitude where the meter was engaged</a:t>
                      </a:r>
                    </a:p>
                  </a:txBody>
                  <a:tcPr marL="49891" marR="49891" marT="24946" marB="24946" anchor="ctr">
                    <a:cell3D prstMaterial="dkEdge">
                      <a:bevel prst="riblet"/>
                      <a:lightRig rig="flood" dir="t"/>
                    </a:cell3D>
                  </a:tcPr>
                </a:tc>
                <a:extLst>
                  <a:ext uri="{0D108BD9-81ED-4DB2-BD59-A6C34878D82A}">
                    <a16:rowId xmlns:a16="http://schemas.microsoft.com/office/drawing/2014/main" val="1990668015"/>
                  </a:ext>
                </a:extLst>
              </a:tr>
              <a:tr h="282718">
                <a:tc>
                  <a:txBody>
                    <a:bodyPr/>
                    <a:lstStyle/>
                    <a:p>
                      <a:pPr fontAlgn="ctr"/>
                      <a:r>
                        <a:rPr lang="en-US" sz="800" b="1">
                          <a:effectLst/>
                        </a:rPr>
                        <a:t>dropoff longitude</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the longitude where the meter was disengaged</a:t>
                      </a:r>
                    </a:p>
                  </a:txBody>
                  <a:tcPr marL="49891" marR="49891" marT="24946" marB="24946" anchor="ctr">
                    <a:cell3D prstMaterial="dkEdge">
                      <a:bevel prst="riblet"/>
                      <a:lightRig rig="flood" dir="t"/>
                    </a:cell3D>
                  </a:tcPr>
                </a:tc>
                <a:extLst>
                  <a:ext uri="{0D108BD9-81ED-4DB2-BD59-A6C34878D82A}">
                    <a16:rowId xmlns:a16="http://schemas.microsoft.com/office/drawing/2014/main" val="2554209652"/>
                  </a:ext>
                </a:extLst>
              </a:tr>
              <a:tr h="166305">
                <a:tc>
                  <a:txBody>
                    <a:bodyPr/>
                    <a:lstStyle/>
                    <a:p>
                      <a:pPr fontAlgn="ctr"/>
                      <a:r>
                        <a:rPr lang="en-US" sz="800" b="1">
                          <a:effectLst/>
                        </a:rPr>
                        <a:t>dropoff latitude</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a:effectLst/>
                        </a:rPr>
                        <a:t>the latitude where the meter was disengaged</a:t>
                      </a:r>
                    </a:p>
                  </a:txBody>
                  <a:tcPr marL="49891" marR="49891" marT="24946" marB="24946" anchor="ctr">
                    <a:cell3D prstMaterial="dkEdge">
                      <a:bevel prst="riblet"/>
                      <a:lightRig rig="flood" dir="t"/>
                    </a:cell3D>
                  </a:tcPr>
                </a:tc>
                <a:extLst>
                  <a:ext uri="{0D108BD9-81ED-4DB2-BD59-A6C34878D82A}">
                    <a16:rowId xmlns:a16="http://schemas.microsoft.com/office/drawing/2014/main" val="734628696"/>
                  </a:ext>
                </a:extLst>
              </a:tr>
              <a:tr h="631959">
                <a:tc>
                  <a:txBody>
                    <a:bodyPr/>
                    <a:lstStyle/>
                    <a:p>
                      <a:pPr fontAlgn="ctr"/>
                      <a:r>
                        <a:rPr lang="en-US" sz="800" b="1" dirty="0">
                          <a:effectLst/>
                        </a:rPr>
                        <a:t>store and </a:t>
                      </a:r>
                      <a:r>
                        <a:rPr lang="en-US" sz="800" b="1" dirty="0" err="1">
                          <a:effectLst/>
                        </a:rPr>
                        <a:t>fwd</a:t>
                      </a:r>
                      <a:r>
                        <a:rPr lang="en-US" sz="800" b="1" dirty="0">
                          <a:effectLst/>
                        </a:rPr>
                        <a:t> flag</a:t>
                      </a:r>
                      <a:endParaRPr lang="en-US" sz="800" dirty="0">
                        <a:effectLst/>
                      </a:endParaRPr>
                    </a:p>
                  </a:txBody>
                  <a:tcPr marL="49891" marR="49891" marT="24946" marB="24946" anchor="ctr">
                    <a:cell3D prstMaterial="dkEdge">
                      <a:bevel prst="riblet"/>
                      <a:lightRig rig="flood" dir="t"/>
                    </a:cell3D>
                  </a:tcPr>
                </a:tc>
                <a:tc>
                  <a:txBody>
                    <a:bodyPr/>
                    <a:lstStyle/>
                    <a:p>
                      <a:pPr fontAlgn="ctr"/>
                      <a:r>
                        <a:rPr lang="en-US" sz="800">
                          <a:effectLst/>
                        </a:rPr>
                        <a:t>This flag indicates whether the trip record was held in vehicle memory before sending to the vendor because the vehicle did not have a connection to the server: Y - store and forward, N - not a store and forward trip</a:t>
                      </a:r>
                    </a:p>
                  </a:txBody>
                  <a:tcPr marL="49891" marR="49891" marT="24946" marB="24946" anchor="ctr">
                    <a:cell3D prstMaterial="dkEdge">
                      <a:bevel prst="riblet"/>
                      <a:lightRig rig="flood" dir="t"/>
                    </a:cell3D>
                  </a:tcPr>
                </a:tc>
                <a:extLst>
                  <a:ext uri="{0D108BD9-81ED-4DB2-BD59-A6C34878D82A}">
                    <a16:rowId xmlns:a16="http://schemas.microsoft.com/office/drawing/2014/main" val="1198431859"/>
                  </a:ext>
                </a:extLst>
              </a:tr>
              <a:tr h="166305">
                <a:tc>
                  <a:txBody>
                    <a:bodyPr/>
                    <a:lstStyle/>
                    <a:p>
                      <a:pPr fontAlgn="ctr"/>
                      <a:r>
                        <a:rPr lang="en-US" sz="800" b="1">
                          <a:effectLst/>
                        </a:rPr>
                        <a:t>trip duration</a:t>
                      </a:r>
                      <a:endParaRPr lang="en-US" sz="800">
                        <a:effectLst/>
                      </a:endParaRPr>
                    </a:p>
                  </a:txBody>
                  <a:tcPr marL="49891" marR="49891" marT="24946" marB="24946" anchor="ctr">
                    <a:cell3D prstMaterial="dkEdge">
                      <a:bevel prst="riblet"/>
                      <a:lightRig rig="flood" dir="t"/>
                    </a:cell3D>
                  </a:tcPr>
                </a:tc>
                <a:tc>
                  <a:txBody>
                    <a:bodyPr/>
                    <a:lstStyle/>
                    <a:p>
                      <a:pPr fontAlgn="ctr"/>
                      <a:r>
                        <a:rPr lang="en-US" sz="800" dirty="0">
                          <a:effectLst/>
                        </a:rPr>
                        <a:t>duration of the trip in seconds</a:t>
                      </a:r>
                    </a:p>
                  </a:txBody>
                  <a:tcPr marL="49891" marR="49891" marT="24946" marB="24946" anchor="ctr">
                    <a:cell3D prstMaterial="dkEdge">
                      <a:bevel prst="riblet"/>
                      <a:lightRig rig="flood" dir="t"/>
                    </a:cell3D>
                  </a:tcPr>
                </a:tc>
                <a:extLst>
                  <a:ext uri="{0D108BD9-81ED-4DB2-BD59-A6C34878D82A}">
                    <a16:rowId xmlns:a16="http://schemas.microsoft.com/office/drawing/2014/main" val="4288143186"/>
                  </a:ext>
                </a:extLst>
              </a:tr>
            </a:tbl>
          </a:graphicData>
        </a:graphic>
      </p:graphicFrame>
      <p:sp>
        <p:nvSpPr>
          <p:cNvPr id="4" name="Rectangle 1">
            <a:extLst>
              <a:ext uri="{FF2B5EF4-FFF2-40B4-BE49-F238E27FC236}">
                <a16:creationId xmlns:a16="http://schemas.microsoft.com/office/drawing/2014/main" id="{5E210B0F-9F33-24F6-0F7E-F1A21B2C7605}"/>
              </a:ext>
            </a:extLst>
          </p:cNvPr>
          <p:cNvSpPr>
            <a:spLocks noChangeArrowheads="1"/>
          </p:cNvSpPr>
          <p:nvPr/>
        </p:nvSpPr>
        <p:spPr bwMode="auto">
          <a:xfrm>
            <a:off x="2544763" y="1392238"/>
            <a:ext cx="111960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3805"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8466C126-4B28-1561-05DC-1849CC32B42F}"/>
              </a:ext>
            </a:extLst>
          </p:cNvPr>
          <p:cNvSpPr>
            <a:spLocks noChangeArrowheads="1"/>
          </p:cNvSpPr>
          <p:nvPr/>
        </p:nvSpPr>
        <p:spPr bwMode="auto">
          <a:xfrm>
            <a:off x="2544762" y="1130628"/>
            <a:ext cx="116574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D5D5D5"/>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02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Unique Values in our Variables</a:t>
            </a:r>
            <a:endParaRPr dirty="0"/>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90955B80-0568-EBFB-F09C-0512C6BE8F49}"/>
              </a:ext>
            </a:extLst>
          </p:cNvPr>
          <p:cNvPicPr>
            <a:picLocks noChangeAspect="1"/>
          </p:cNvPicPr>
          <p:nvPr/>
        </p:nvPicPr>
        <p:blipFill>
          <a:blip r:embed="rId3"/>
          <a:stretch>
            <a:fillRect/>
          </a:stretch>
        </p:blipFill>
        <p:spPr>
          <a:xfrm>
            <a:off x="2573079" y="1603169"/>
            <a:ext cx="3705742" cy="2953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152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Python Libraries Used in this project</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Text Placeholder 2">
            <a:extLst>
              <a:ext uri="{FF2B5EF4-FFF2-40B4-BE49-F238E27FC236}">
                <a16:creationId xmlns:a16="http://schemas.microsoft.com/office/drawing/2014/main" id="{D01409CC-B264-2E41-D8CE-1FBE12D16324}"/>
              </a:ext>
            </a:extLst>
          </p:cNvPr>
          <p:cNvSpPr txBox="1">
            <a:spLocks/>
          </p:cNvSpPr>
          <p:nvPr/>
        </p:nvSpPr>
        <p:spPr>
          <a:xfrm>
            <a:off x="549762" y="2060609"/>
            <a:ext cx="7605238" cy="21644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Titillium Web"/>
              <a:buChar char="⦿"/>
              <a:defRPr sz="1800" b="0" i="0" u="none" strike="noStrike" cap="none">
                <a:solidFill>
                  <a:schemeClr val="dk2"/>
                </a:solidFill>
                <a:latin typeface="Titillium Web"/>
                <a:ea typeface="Titillium Web"/>
                <a:cs typeface="Titillium Web"/>
                <a:sym typeface="Titillium Web"/>
              </a:defRPr>
            </a:lvl1pPr>
            <a:lvl2pPr marL="914400" marR="0" lvl="1" indent="-342900" algn="l" rtl="0">
              <a:lnSpc>
                <a:spcPct val="115000"/>
              </a:lnSpc>
              <a:spcBef>
                <a:spcPts val="1000"/>
              </a:spcBef>
              <a:spcAft>
                <a:spcPts val="0"/>
              </a:spcAft>
              <a:buClr>
                <a:schemeClr val="accent4"/>
              </a:buClr>
              <a:buSzPts val="1800"/>
              <a:buFont typeface="Titillium Web"/>
              <a:buChar char="⌾"/>
              <a:defRPr sz="1800" b="0" i="0" u="none" strike="noStrike" cap="none">
                <a:solidFill>
                  <a:schemeClr val="dk2"/>
                </a:solidFill>
                <a:latin typeface="Titillium Web"/>
                <a:ea typeface="Titillium Web"/>
                <a:cs typeface="Titillium Web"/>
                <a:sym typeface="Titillium Web"/>
              </a:defRPr>
            </a:lvl2pPr>
            <a:lvl3pPr marL="1371600" marR="0" lvl="2" indent="-342900" algn="l" rtl="0">
              <a:lnSpc>
                <a:spcPct val="115000"/>
              </a:lnSpc>
              <a:spcBef>
                <a:spcPts val="1000"/>
              </a:spcBef>
              <a:spcAft>
                <a:spcPts val="0"/>
              </a:spcAft>
              <a:buClr>
                <a:schemeClr val="accent5"/>
              </a:buClr>
              <a:buSzPts val="1800"/>
              <a:buFont typeface="Titillium Web"/>
              <a:buChar char="•"/>
              <a:defRPr sz="1800" b="0" i="0" u="none" strike="noStrike" cap="none">
                <a:solidFill>
                  <a:schemeClr val="dk2"/>
                </a:solidFill>
                <a:latin typeface="Titillium Web"/>
                <a:ea typeface="Titillium Web"/>
                <a:cs typeface="Titillium Web"/>
                <a:sym typeface="Titillium Web"/>
              </a:defRPr>
            </a:lvl3pPr>
            <a:lvl4pPr marL="1828800" marR="0" lvl="3" indent="-342900" algn="l" rtl="0">
              <a:lnSpc>
                <a:spcPct val="115000"/>
              </a:lnSpc>
              <a:spcBef>
                <a:spcPts val="1000"/>
              </a:spcBef>
              <a:spcAft>
                <a:spcPts val="0"/>
              </a:spcAft>
              <a:buClr>
                <a:schemeClr val="accent6"/>
              </a:buClr>
              <a:buSzPts val="1800"/>
              <a:buFont typeface="Titillium Web"/>
              <a:buChar char="●"/>
              <a:defRPr sz="1800" b="0" i="0" u="none" strike="noStrike" cap="none">
                <a:solidFill>
                  <a:schemeClr val="dk2"/>
                </a:solidFill>
                <a:latin typeface="Titillium Web"/>
                <a:ea typeface="Titillium Web"/>
                <a:cs typeface="Titillium Web"/>
                <a:sym typeface="Titillium Web"/>
              </a:defRPr>
            </a:lvl4pPr>
            <a:lvl5pPr marL="2286000" marR="0" lvl="4" indent="-342900" algn="l" rtl="0">
              <a:lnSpc>
                <a:spcPct val="115000"/>
              </a:lnSpc>
              <a:spcBef>
                <a:spcPts val="1000"/>
              </a:spcBef>
              <a:spcAft>
                <a:spcPts val="0"/>
              </a:spcAft>
              <a:buClr>
                <a:schemeClr val="dk2"/>
              </a:buClr>
              <a:buSzPts val="1800"/>
              <a:buFont typeface="Titillium Web"/>
              <a:buChar char="○"/>
              <a:defRPr sz="1800" b="0" i="0" u="none" strike="noStrike" cap="none">
                <a:solidFill>
                  <a:schemeClr val="dk2"/>
                </a:solidFill>
                <a:latin typeface="Titillium Web"/>
                <a:ea typeface="Titillium Web"/>
                <a:cs typeface="Titillium Web"/>
                <a:sym typeface="Titillium Web"/>
              </a:defRPr>
            </a:lvl5pPr>
            <a:lvl6pPr marL="2743200" marR="0" lvl="5" indent="-342900" algn="l" rtl="0">
              <a:lnSpc>
                <a:spcPct val="115000"/>
              </a:lnSpc>
              <a:spcBef>
                <a:spcPts val="1000"/>
              </a:spcBef>
              <a:spcAft>
                <a:spcPts val="0"/>
              </a:spcAft>
              <a:buClr>
                <a:schemeClr val="dk2"/>
              </a:buClr>
              <a:buSzPts val="1800"/>
              <a:buFont typeface="Titillium Web"/>
              <a:buChar char="■"/>
              <a:defRPr sz="1800" b="0" i="0" u="none" strike="noStrike" cap="none">
                <a:solidFill>
                  <a:schemeClr val="dk2"/>
                </a:solidFill>
                <a:latin typeface="Titillium Web"/>
                <a:ea typeface="Titillium Web"/>
                <a:cs typeface="Titillium Web"/>
                <a:sym typeface="Titillium Web"/>
              </a:defRPr>
            </a:lvl6pPr>
            <a:lvl7pPr marL="3200400" marR="0" lvl="6" indent="-342900" algn="l" rtl="0">
              <a:lnSpc>
                <a:spcPct val="115000"/>
              </a:lnSpc>
              <a:spcBef>
                <a:spcPts val="1000"/>
              </a:spcBef>
              <a:spcAft>
                <a:spcPts val="0"/>
              </a:spcAft>
              <a:buClr>
                <a:schemeClr val="dk2"/>
              </a:buClr>
              <a:buSzPts val="1800"/>
              <a:buFont typeface="Titillium Web"/>
              <a:buChar char="●"/>
              <a:defRPr sz="1800" b="0" i="0" u="none" strike="noStrike" cap="none">
                <a:solidFill>
                  <a:schemeClr val="dk2"/>
                </a:solidFill>
                <a:latin typeface="Titillium Web"/>
                <a:ea typeface="Titillium Web"/>
                <a:cs typeface="Titillium Web"/>
                <a:sym typeface="Titillium Web"/>
              </a:defRPr>
            </a:lvl7pPr>
            <a:lvl8pPr marL="3657600" marR="0" lvl="7" indent="-342900" algn="l" rtl="0">
              <a:lnSpc>
                <a:spcPct val="115000"/>
              </a:lnSpc>
              <a:spcBef>
                <a:spcPts val="1000"/>
              </a:spcBef>
              <a:spcAft>
                <a:spcPts val="0"/>
              </a:spcAft>
              <a:buClr>
                <a:schemeClr val="dk2"/>
              </a:buClr>
              <a:buSzPts val="1800"/>
              <a:buFont typeface="Titillium Web"/>
              <a:buChar char="○"/>
              <a:defRPr sz="1800" b="0" i="0" u="none" strike="noStrike" cap="none">
                <a:solidFill>
                  <a:schemeClr val="dk2"/>
                </a:solidFill>
                <a:latin typeface="Titillium Web"/>
                <a:ea typeface="Titillium Web"/>
                <a:cs typeface="Titillium Web"/>
                <a:sym typeface="Titillium Web"/>
              </a:defRPr>
            </a:lvl8pPr>
            <a:lvl9pPr marL="4114800" marR="0" lvl="8" indent="-342900" algn="l" rtl="0">
              <a:lnSpc>
                <a:spcPct val="115000"/>
              </a:lnSpc>
              <a:spcBef>
                <a:spcPts val="1000"/>
              </a:spcBef>
              <a:spcAft>
                <a:spcPts val="1000"/>
              </a:spcAft>
              <a:buClr>
                <a:schemeClr val="dk2"/>
              </a:buClr>
              <a:buSzPts val="1800"/>
              <a:buFont typeface="Titillium Web"/>
              <a:buChar char="■"/>
              <a:defRPr sz="1800" b="0" i="0" u="none" strike="noStrike" cap="none">
                <a:solidFill>
                  <a:schemeClr val="dk2"/>
                </a:solidFill>
                <a:latin typeface="Titillium Web"/>
                <a:ea typeface="Titillium Web"/>
                <a:cs typeface="Titillium Web"/>
                <a:sym typeface="Titillium Web"/>
              </a:defRPr>
            </a:lvl9pPr>
          </a:lstStyle>
          <a:p>
            <a:pPr algn="just">
              <a:buClr>
                <a:schemeClr val="accent1"/>
              </a:buClr>
              <a:buFont typeface="Wingdings" panose="05000000000000000000" pitchFamily="2" charset="2"/>
              <a:buChar char="v"/>
            </a:pPr>
            <a:r>
              <a:rPr lang="en-US" sz="1600" b="1" dirty="0" err="1">
                <a:solidFill>
                  <a:schemeClr val="tx1"/>
                </a:solidFill>
                <a:latin typeface="Roboto" panose="020B0604020202020204" charset="0"/>
                <a:ea typeface="Roboto" panose="020B0604020202020204" charset="0"/>
              </a:rPr>
              <a:t>Numpy</a:t>
            </a:r>
            <a:r>
              <a:rPr lang="en-US" sz="1600" dirty="0">
                <a:solidFill>
                  <a:schemeClr val="tx1"/>
                </a:solidFill>
                <a:latin typeface="Roboto" panose="020B0604020202020204" charset="0"/>
                <a:ea typeface="Roboto" panose="020B0604020202020204" charset="0"/>
              </a:rPr>
              <a:t> – </a:t>
            </a:r>
            <a:r>
              <a:rPr lang="en-US" sz="1400" dirty="0">
                <a:solidFill>
                  <a:schemeClr val="tx1"/>
                </a:solidFill>
                <a:latin typeface="Roboto" panose="020B0604020202020204" charset="0"/>
                <a:ea typeface="Roboto" panose="020B0604020202020204" charset="0"/>
              </a:rPr>
              <a:t>Python library used for scientific computing </a:t>
            </a:r>
          </a:p>
          <a:p>
            <a:pPr algn="just">
              <a:buClr>
                <a:schemeClr val="accent1"/>
              </a:buClr>
              <a:buFont typeface="Wingdings" panose="05000000000000000000" pitchFamily="2" charset="2"/>
              <a:buChar char="v"/>
            </a:pPr>
            <a:r>
              <a:rPr lang="en-US" sz="1400" b="1" dirty="0">
                <a:solidFill>
                  <a:schemeClr val="tx1"/>
                </a:solidFill>
                <a:latin typeface="Roboto" panose="020B0604020202020204" charset="0"/>
                <a:ea typeface="Roboto" panose="020B0604020202020204" charset="0"/>
              </a:rPr>
              <a:t>Pandas</a:t>
            </a:r>
            <a:r>
              <a:rPr lang="en-US" sz="1400" dirty="0">
                <a:solidFill>
                  <a:schemeClr val="tx1"/>
                </a:solidFill>
                <a:latin typeface="Roboto" panose="020B0604020202020204" charset="0"/>
                <a:ea typeface="Roboto" panose="020B0604020202020204" charset="0"/>
              </a:rPr>
              <a:t> – Python library used for data manipulation </a:t>
            </a:r>
          </a:p>
          <a:p>
            <a:pPr algn="just">
              <a:buClr>
                <a:schemeClr val="accent1"/>
              </a:buClr>
              <a:buFont typeface="Wingdings" panose="05000000000000000000" pitchFamily="2" charset="2"/>
              <a:buChar char="v"/>
            </a:pPr>
            <a:r>
              <a:rPr lang="en-US" sz="1400" b="1" dirty="0" err="1">
                <a:solidFill>
                  <a:schemeClr val="tx1"/>
                </a:solidFill>
                <a:latin typeface="Roboto" panose="020B0604020202020204" charset="0"/>
                <a:ea typeface="Roboto" panose="020B0604020202020204" charset="0"/>
              </a:rPr>
              <a:t>Matplotlib.pyplot</a:t>
            </a:r>
            <a:r>
              <a:rPr lang="en-US" sz="1400" b="1" dirty="0">
                <a:solidFill>
                  <a:schemeClr val="tx1"/>
                </a:solidFill>
                <a:latin typeface="Roboto" panose="020B0604020202020204" charset="0"/>
                <a:ea typeface="Roboto" panose="020B0604020202020204" charset="0"/>
              </a:rPr>
              <a:t> </a:t>
            </a:r>
            <a:r>
              <a:rPr lang="en-US" sz="1400" dirty="0">
                <a:solidFill>
                  <a:schemeClr val="tx1"/>
                </a:solidFill>
                <a:latin typeface="Roboto" panose="020B0604020202020204" charset="0"/>
                <a:ea typeface="Roboto" panose="020B0604020202020204" charset="0"/>
              </a:rPr>
              <a:t>– Python library used for data visualization and graphical plotting </a:t>
            </a:r>
          </a:p>
          <a:p>
            <a:pPr algn="just">
              <a:buClr>
                <a:schemeClr val="accent1"/>
              </a:buClr>
              <a:buFont typeface="Wingdings" panose="05000000000000000000" pitchFamily="2" charset="2"/>
              <a:buChar char="v"/>
            </a:pPr>
            <a:r>
              <a:rPr lang="en-US" sz="1400" b="1" dirty="0">
                <a:solidFill>
                  <a:schemeClr val="tx1"/>
                </a:solidFill>
                <a:latin typeface="Roboto" panose="020B0604020202020204" charset="0"/>
                <a:ea typeface="Roboto" panose="020B0604020202020204" charset="0"/>
              </a:rPr>
              <a:t>Seaborn</a:t>
            </a:r>
            <a:r>
              <a:rPr lang="en-US" sz="1400" dirty="0">
                <a:solidFill>
                  <a:schemeClr val="tx1"/>
                </a:solidFill>
                <a:latin typeface="Roboto" panose="020B0604020202020204" charset="0"/>
                <a:ea typeface="Roboto" panose="020B0604020202020204" charset="0"/>
              </a:rPr>
              <a:t> – Python library used for statistical graphics plotting (visualization)</a:t>
            </a:r>
          </a:p>
          <a:p>
            <a:pPr algn="just">
              <a:buClr>
                <a:schemeClr val="accent1"/>
              </a:buClr>
              <a:buFont typeface="Wingdings" panose="05000000000000000000" pitchFamily="2" charset="2"/>
              <a:buChar char="v"/>
            </a:pPr>
            <a:r>
              <a:rPr lang="en-US" sz="1400" b="1" dirty="0">
                <a:solidFill>
                  <a:schemeClr val="tx1"/>
                </a:solidFill>
                <a:latin typeface="Roboto" panose="020B0604020202020204" charset="0"/>
                <a:ea typeface="Roboto" panose="020B0604020202020204" charset="0"/>
              </a:rPr>
              <a:t>Folium </a:t>
            </a:r>
            <a:r>
              <a:rPr lang="en-US" sz="1400" dirty="0">
                <a:solidFill>
                  <a:schemeClr val="tx1"/>
                </a:solidFill>
                <a:latin typeface="Roboto" panose="020B0604020202020204" charset="0"/>
                <a:ea typeface="Roboto" panose="020B0604020202020204" charset="0"/>
              </a:rPr>
              <a:t>– Python library used for interactive maps of different types and locations </a:t>
            </a:r>
          </a:p>
          <a:p>
            <a:pPr>
              <a:buFont typeface="Wingdings" panose="05000000000000000000" pitchFamily="2" charset="2"/>
              <a:buChar char="v"/>
            </a:pPr>
            <a:r>
              <a:rPr lang="en-US" sz="1400" b="1" dirty="0" err="1">
                <a:solidFill>
                  <a:schemeClr val="tx1"/>
                </a:solidFill>
                <a:latin typeface="Roboto" panose="020B0604020202020204" charset="0"/>
                <a:ea typeface="Roboto" panose="020B0604020202020204" charset="0"/>
              </a:rPr>
              <a:t>Sklearn</a:t>
            </a:r>
            <a:r>
              <a:rPr lang="en-US" sz="1400" dirty="0">
                <a:solidFill>
                  <a:schemeClr val="tx1"/>
                </a:solidFill>
                <a:latin typeface="Roboto" panose="020B0604020202020204" charset="0"/>
                <a:ea typeface="Roboto" panose="020B0604020202020204" charset="0"/>
              </a:rPr>
              <a:t> – Scikit-learn (</a:t>
            </a:r>
            <a:r>
              <a:rPr lang="en-US" sz="1400" dirty="0" err="1">
                <a:solidFill>
                  <a:schemeClr val="tx1"/>
                </a:solidFill>
                <a:latin typeface="Roboto" panose="020B0604020202020204" charset="0"/>
                <a:ea typeface="Roboto" panose="020B0604020202020204" charset="0"/>
              </a:rPr>
              <a:t>Sklearn</a:t>
            </a:r>
            <a:r>
              <a:rPr lang="en-US" sz="1400" dirty="0">
                <a:solidFill>
                  <a:schemeClr val="tx1"/>
                </a:solidFill>
                <a:latin typeface="Roboto" panose="020B0604020202020204" charset="0"/>
                <a:ea typeface="Roboto" panose="020B0604020202020204" charset="0"/>
              </a:rPr>
              <a:t>) is the most useful and robust library for machine learning in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Wrangling (EDA)</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IN" b="1" dirty="0"/>
              <a:t>Finding meaningful insights</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4</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54879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59B5C-3B7F-ABED-F958-D29637FCFDB6}"/>
              </a:ext>
            </a:extLst>
          </p:cNvPr>
          <p:cNvSpPr>
            <a:spLocks noGrp="1"/>
          </p:cNvSpPr>
          <p:nvPr>
            <p:ph type="title"/>
          </p:nvPr>
        </p:nvSpPr>
        <p:spPr/>
        <p:txBody>
          <a:bodyPr/>
          <a:lstStyle/>
          <a:p>
            <a:pPr algn="ctr"/>
            <a:r>
              <a:rPr lang="en-IN" dirty="0"/>
              <a:t>Overall Insights</a:t>
            </a:r>
            <a:endParaRPr lang="en-US" dirty="0"/>
          </a:p>
        </p:txBody>
      </p:sp>
      <p:sp>
        <p:nvSpPr>
          <p:cNvPr id="3" name="Text Placeholder 2">
            <a:extLst>
              <a:ext uri="{FF2B5EF4-FFF2-40B4-BE49-F238E27FC236}">
                <a16:creationId xmlns:a16="http://schemas.microsoft.com/office/drawing/2014/main" id="{B80DBD84-152D-B14E-3554-33FC8F7CF09E}"/>
              </a:ext>
            </a:extLst>
          </p:cNvPr>
          <p:cNvSpPr>
            <a:spLocks noGrp="1"/>
          </p:cNvSpPr>
          <p:nvPr>
            <p:ph type="body" idx="1"/>
          </p:nvPr>
        </p:nvSpPr>
        <p:spPr>
          <a:xfrm>
            <a:off x="855300" y="1722697"/>
            <a:ext cx="6917100" cy="2870400"/>
          </a:xfrm>
        </p:spPr>
        <p:txBody>
          <a:bodyPr/>
          <a:lstStyle/>
          <a:p>
            <a:pPr algn="l">
              <a:buFont typeface="Wingdings" panose="05000000000000000000" pitchFamily="2" charset="2"/>
              <a:buChar char="§"/>
            </a:pPr>
            <a:r>
              <a:rPr lang="en-US" sz="1200" b="0" i="0" dirty="0">
                <a:solidFill>
                  <a:schemeClr val="tx1"/>
                </a:solidFill>
                <a:effectLst/>
                <a:latin typeface="Roboto" panose="02000000000000000000" pitchFamily="2" charset="0"/>
              </a:rPr>
              <a:t>There are only 2 vendors , vendor 1 and 2, vendor 2 has </a:t>
            </a:r>
            <a:r>
              <a:rPr lang="en-US" sz="1200" b="1" i="0" dirty="0">
                <a:solidFill>
                  <a:schemeClr val="tx1"/>
                </a:solidFill>
                <a:effectLst/>
                <a:latin typeface="Roboto" panose="02000000000000000000" pitchFamily="2" charset="0"/>
              </a:rPr>
              <a:t>780302</a:t>
            </a:r>
            <a:r>
              <a:rPr lang="en-US" sz="1200" b="0" i="0" dirty="0">
                <a:solidFill>
                  <a:schemeClr val="tx1"/>
                </a:solidFill>
                <a:effectLst/>
                <a:latin typeface="Roboto" panose="02000000000000000000" pitchFamily="2" charset="0"/>
              </a:rPr>
              <a:t> while vendor 1 has </a:t>
            </a:r>
            <a:r>
              <a:rPr lang="en-US" sz="1200" b="1" i="0" dirty="0">
                <a:solidFill>
                  <a:schemeClr val="tx1"/>
                </a:solidFill>
                <a:effectLst/>
                <a:latin typeface="Roboto" panose="02000000000000000000" pitchFamily="2" charset="0"/>
              </a:rPr>
              <a:t>678342</a:t>
            </a:r>
            <a:r>
              <a:rPr lang="en-US" sz="1200" b="0" i="0" dirty="0">
                <a:solidFill>
                  <a:schemeClr val="tx1"/>
                </a:solidFill>
                <a:effectLst/>
                <a:latin typeface="Roboto" panose="02000000000000000000" pitchFamily="2" charset="0"/>
              </a:rPr>
              <a:t> trip respectively</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10 unique number of passenger count. with passenger count 1 has most trips </a:t>
            </a:r>
            <a:r>
              <a:rPr lang="en-US" sz="1200" b="1" i="0" dirty="0">
                <a:solidFill>
                  <a:schemeClr val="tx1"/>
                </a:solidFill>
                <a:effectLst/>
                <a:latin typeface="Roboto" panose="02000000000000000000" pitchFamily="2" charset="0"/>
              </a:rPr>
              <a:t>1033540</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There are 1450599 times trip data Store and forwarded and 8045 time trip data not stored and forwarded</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we convert the datatype of </a:t>
            </a:r>
            <a:r>
              <a:rPr lang="en-US" sz="1200" b="0" i="0" dirty="0" err="1">
                <a:solidFill>
                  <a:schemeClr val="tx1"/>
                </a:solidFill>
                <a:effectLst/>
                <a:latin typeface="Roboto" panose="02000000000000000000" pitchFamily="2" charset="0"/>
              </a:rPr>
              <a:t>pickup_datetime</a:t>
            </a:r>
            <a:r>
              <a:rPr lang="en-US" sz="1200" b="0" i="0" dirty="0">
                <a:solidFill>
                  <a:schemeClr val="tx1"/>
                </a:solidFill>
                <a:effectLst/>
                <a:latin typeface="Roboto" panose="02000000000000000000" pitchFamily="2" charset="0"/>
              </a:rPr>
              <a:t> and drop-off datetime from object to datetime</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Also we mapped the stored and forwarded flag from Y/N to 1/0 which is now converted into int64 i.e. numeric data that we require further</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Our dependent variable is trip duration</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We introduce a new column say </a:t>
            </a:r>
            <a:r>
              <a:rPr lang="en-US" sz="1200" b="1" i="0" dirty="0">
                <a:solidFill>
                  <a:schemeClr val="tx1"/>
                </a:solidFill>
                <a:effectLst/>
                <a:latin typeface="Roboto" panose="02000000000000000000" pitchFamily="2" charset="0"/>
              </a:rPr>
              <a:t>trip distance</a:t>
            </a:r>
            <a:r>
              <a:rPr lang="en-US" sz="1200" b="0" i="0" dirty="0">
                <a:solidFill>
                  <a:schemeClr val="tx1"/>
                </a:solidFill>
                <a:effectLst/>
                <a:latin typeface="Roboto" panose="02000000000000000000" pitchFamily="2" charset="0"/>
              </a:rPr>
              <a:t> which will give us the distance covered during a trip</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Longest trip distance in km is </a:t>
            </a:r>
            <a:r>
              <a:rPr lang="en-US" sz="1200" b="1" i="0" dirty="0">
                <a:solidFill>
                  <a:schemeClr val="tx1"/>
                </a:solidFill>
                <a:effectLst/>
                <a:latin typeface="Roboto" panose="02000000000000000000" pitchFamily="2" charset="0"/>
              </a:rPr>
              <a:t>1240.91 km</a:t>
            </a:r>
            <a:endParaRPr lang="en-US" sz="1200" b="0" i="0" dirty="0">
              <a:solidFill>
                <a:schemeClr val="tx1"/>
              </a:solidFill>
              <a:effectLst/>
              <a:latin typeface="Roboto" panose="02000000000000000000" pitchFamily="2" charset="0"/>
            </a:endParaRPr>
          </a:p>
        </p:txBody>
      </p:sp>
      <p:sp>
        <p:nvSpPr>
          <p:cNvPr id="6" name="Slide Number Placeholder 5">
            <a:extLst>
              <a:ext uri="{FF2B5EF4-FFF2-40B4-BE49-F238E27FC236}">
                <a16:creationId xmlns:a16="http://schemas.microsoft.com/office/drawing/2014/main" id="{EB4855DE-9356-3175-C8BC-85C40A72E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10943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BAA4-88B9-9090-8803-0375F699334B}"/>
              </a:ext>
            </a:extLst>
          </p:cNvPr>
          <p:cNvSpPr>
            <a:spLocks noGrp="1"/>
          </p:cNvSpPr>
          <p:nvPr>
            <p:ph type="title"/>
          </p:nvPr>
        </p:nvSpPr>
        <p:spPr/>
        <p:txBody>
          <a:bodyPr/>
          <a:lstStyle/>
          <a:p>
            <a:pPr algn="ctr"/>
            <a:r>
              <a:rPr lang="en-IN" dirty="0"/>
              <a:t>Overall Insights</a:t>
            </a:r>
            <a:endParaRPr lang="en-US" dirty="0"/>
          </a:p>
        </p:txBody>
      </p:sp>
      <p:sp>
        <p:nvSpPr>
          <p:cNvPr id="3" name="Text Placeholder 2">
            <a:extLst>
              <a:ext uri="{FF2B5EF4-FFF2-40B4-BE49-F238E27FC236}">
                <a16:creationId xmlns:a16="http://schemas.microsoft.com/office/drawing/2014/main" id="{196246BE-E57A-CDF1-BF13-04F4410EBE8F}"/>
              </a:ext>
            </a:extLst>
          </p:cNvPr>
          <p:cNvSpPr>
            <a:spLocks noGrp="1"/>
          </p:cNvSpPr>
          <p:nvPr>
            <p:ph type="body" idx="1"/>
          </p:nvPr>
        </p:nvSpPr>
        <p:spPr>
          <a:xfrm>
            <a:off x="855300" y="1980597"/>
            <a:ext cx="6649311" cy="2870400"/>
          </a:xfrm>
        </p:spPr>
        <p:txBody>
          <a:bodyPr/>
          <a:lstStyle/>
          <a:p>
            <a:pPr>
              <a:buFont typeface="Wingdings" panose="05000000000000000000" pitchFamily="2" charset="2"/>
              <a:buChar char="§"/>
            </a:pPr>
            <a:r>
              <a:rPr lang="en-US" sz="1200" b="1" i="0" dirty="0">
                <a:solidFill>
                  <a:schemeClr val="tx1"/>
                </a:solidFill>
                <a:effectLst/>
                <a:latin typeface="Roboto" panose="02000000000000000000" pitchFamily="2" charset="0"/>
              </a:rPr>
              <a:t>7935 trips</a:t>
            </a:r>
            <a:r>
              <a:rPr lang="en-US" sz="1200" b="0" i="0" dirty="0">
                <a:solidFill>
                  <a:schemeClr val="tx1"/>
                </a:solidFill>
                <a:effectLst/>
                <a:latin typeface="Roboto" panose="02000000000000000000" pitchFamily="2" charset="0"/>
              </a:rPr>
              <a:t> where distance covered by taxi is 0.00 km</a:t>
            </a:r>
          </a:p>
          <a:p>
            <a:pPr>
              <a:buFont typeface="Wingdings" panose="05000000000000000000" pitchFamily="2" charset="2"/>
              <a:buChar char="§"/>
            </a:pPr>
            <a:r>
              <a:rPr lang="en-US" sz="1200" b="1" i="0" dirty="0">
                <a:solidFill>
                  <a:schemeClr val="tx1"/>
                </a:solidFill>
                <a:effectLst/>
                <a:latin typeface="Roboto" panose="02000000000000000000" pitchFamily="2" charset="0"/>
              </a:rPr>
              <a:t>240459 trips</a:t>
            </a:r>
            <a:r>
              <a:rPr lang="en-US" sz="1200" b="0" i="0" dirty="0">
                <a:solidFill>
                  <a:schemeClr val="tx1"/>
                </a:solidFill>
                <a:effectLst/>
                <a:latin typeface="Roboto" panose="02000000000000000000" pitchFamily="2" charset="0"/>
              </a:rPr>
              <a:t> where distance covered by taxi is between zero and 1 km</a:t>
            </a:r>
          </a:p>
          <a:p>
            <a:pPr>
              <a:buFont typeface="Wingdings" panose="05000000000000000000" pitchFamily="2" charset="2"/>
              <a:buChar char="§"/>
            </a:pPr>
            <a:r>
              <a:rPr lang="en-US" sz="1200" b="1" i="0" dirty="0">
                <a:solidFill>
                  <a:schemeClr val="tx1"/>
                </a:solidFill>
                <a:effectLst/>
                <a:latin typeface="Roboto" panose="02000000000000000000" pitchFamily="2" charset="0"/>
              </a:rPr>
              <a:t>450488 trips</a:t>
            </a:r>
            <a:r>
              <a:rPr lang="en-US" sz="1200" b="0" i="0" dirty="0">
                <a:solidFill>
                  <a:schemeClr val="tx1"/>
                </a:solidFill>
                <a:effectLst/>
                <a:latin typeface="Roboto" panose="02000000000000000000" pitchFamily="2" charset="0"/>
              </a:rPr>
              <a:t> where distance covered by taxi is between 1 and 2 km</a:t>
            </a:r>
          </a:p>
          <a:p>
            <a:pPr>
              <a:buFont typeface="Wingdings" panose="05000000000000000000" pitchFamily="2" charset="2"/>
              <a:buChar char="§"/>
            </a:pPr>
            <a:r>
              <a:rPr lang="en-US" sz="1200" b="1" i="0" dirty="0">
                <a:solidFill>
                  <a:schemeClr val="tx1"/>
                </a:solidFill>
                <a:effectLst/>
                <a:latin typeface="Roboto" panose="02000000000000000000" pitchFamily="2" charset="0"/>
              </a:rPr>
              <a:t>497469 trips</a:t>
            </a:r>
            <a:r>
              <a:rPr lang="en-US" sz="1200" b="0" i="0" dirty="0">
                <a:solidFill>
                  <a:schemeClr val="tx1"/>
                </a:solidFill>
                <a:effectLst/>
                <a:latin typeface="Roboto" panose="02000000000000000000" pitchFamily="2" charset="0"/>
              </a:rPr>
              <a:t> where distance covered by taxi is between 2 and 5 km</a:t>
            </a:r>
          </a:p>
          <a:p>
            <a:pPr>
              <a:buFont typeface="Wingdings" panose="05000000000000000000" pitchFamily="2" charset="2"/>
              <a:buChar char="§"/>
            </a:pPr>
            <a:r>
              <a:rPr lang="en-US" sz="1200" b="1" i="0" dirty="0">
                <a:solidFill>
                  <a:schemeClr val="tx1"/>
                </a:solidFill>
                <a:effectLst/>
                <a:latin typeface="Roboto" panose="02000000000000000000" pitchFamily="2" charset="0"/>
              </a:rPr>
              <a:t>262293 trips</a:t>
            </a:r>
            <a:r>
              <a:rPr lang="en-US" sz="1200" b="0" i="0" dirty="0">
                <a:solidFill>
                  <a:schemeClr val="tx1"/>
                </a:solidFill>
                <a:effectLst/>
                <a:latin typeface="Roboto" panose="02000000000000000000" pitchFamily="2" charset="0"/>
              </a:rPr>
              <a:t> where distance covered by taxi is greater 5 km</a:t>
            </a:r>
          </a:p>
          <a:p>
            <a:pPr>
              <a:buFont typeface="Wingdings" panose="05000000000000000000" pitchFamily="2" charset="2"/>
              <a:buChar char="§"/>
            </a:pPr>
            <a:r>
              <a:rPr lang="en-US" sz="1200" b="0" i="0" dirty="0">
                <a:solidFill>
                  <a:schemeClr val="tx1"/>
                </a:solidFill>
                <a:effectLst/>
                <a:latin typeface="Roboto" panose="02000000000000000000" pitchFamily="2" charset="0"/>
              </a:rPr>
              <a:t>We introduce a new column say Average speed of a journey in kmph</a:t>
            </a:r>
          </a:p>
          <a:p>
            <a:pPr>
              <a:buFont typeface="Wingdings" panose="05000000000000000000" pitchFamily="2" charset="2"/>
              <a:buChar char="§"/>
            </a:pPr>
            <a:r>
              <a:rPr lang="en-US" sz="1200" b="0" i="0" dirty="0">
                <a:solidFill>
                  <a:schemeClr val="tx1"/>
                </a:solidFill>
                <a:effectLst/>
                <a:latin typeface="Roboto" panose="02000000000000000000" pitchFamily="2" charset="0"/>
              </a:rPr>
              <a:t>In peak hours (between 6 to 10 pm) traffic/ trips are </a:t>
            </a:r>
            <a:r>
              <a:rPr lang="en-US" sz="1200" b="1" i="0" dirty="0">
                <a:solidFill>
                  <a:schemeClr val="tx1"/>
                </a:solidFill>
                <a:effectLst/>
                <a:latin typeface="Roboto" panose="02000000000000000000" pitchFamily="2" charset="0"/>
              </a:rPr>
              <a:t>77.18%</a:t>
            </a:r>
            <a:r>
              <a:rPr lang="en-US" sz="1200" b="0" i="0" dirty="0">
                <a:solidFill>
                  <a:schemeClr val="tx1"/>
                </a:solidFill>
                <a:effectLst/>
                <a:latin typeface="Roboto" panose="02000000000000000000" pitchFamily="2" charset="0"/>
              </a:rPr>
              <a:t> more than off peak hours (between 2 am to 6 am)</a:t>
            </a:r>
          </a:p>
          <a:p>
            <a:pPr>
              <a:buFont typeface="Wingdings" panose="05000000000000000000" pitchFamily="2" charset="2"/>
              <a:buChar char="§"/>
            </a:pPr>
            <a:r>
              <a:rPr lang="en-US" sz="1200" b="0" i="0" dirty="0">
                <a:solidFill>
                  <a:schemeClr val="tx1"/>
                </a:solidFill>
                <a:effectLst/>
                <a:latin typeface="Roboto" panose="02000000000000000000" pitchFamily="2" charset="0"/>
              </a:rPr>
              <a:t>Busiest hour in a day is between </a:t>
            </a:r>
            <a:r>
              <a:rPr lang="en-US" sz="1200" b="1" i="0" dirty="0">
                <a:solidFill>
                  <a:schemeClr val="tx1"/>
                </a:solidFill>
                <a:effectLst/>
                <a:latin typeface="Roboto" panose="02000000000000000000" pitchFamily="2" charset="0"/>
              </a:rPr>
              <a:t>6 to 7 pm</a:t>
            </a:r>
            <a:endParaRPr lang="en-US" sz="1200" b="0" i="0" dirty="0">
              <a:solidFill>
                <a:schemeClr val="tx1"/>
              </a:solidFill>
              <a:effectLst/>
              <a:latin typeface="Roboto" panose="02000000000000000000" pitchFamily="2" charset="0"/>
            </a:endParaRPr>
          </a:p>
        </p:txBody>
      </p:sp>
      <p:sp>
        <p:nvSpPr>
          <p:cNvPr id="6" name="Slide Number Placeholder 5">
            <a:extLst>
              <a:ext uri="{FF2B5EF4-FFF2-40B4-BE49-F238E27FC236}">
                <a16:creationId xmlns:a16="http://schemas.microsoft.com/office/drawing/2014/main" id="{5C577FEE-9304-9760-1563-DB342C75D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74280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95A2-9566-C3AC-BADB-8F2A32D3D506}"/>
              </a:ext>
            </a:extLst>
          </p:cNvPr>
          <p:cNvSpPr>
            <a:spLocks noGrp="1"/>
          </p:cNvSpPr>
          <p:nvPr>
            <p:ph type="title"/>
          </p:nvPr>
        </p:nvSpPr>
        <p:spPr/>
        <p:txBody>
          <a:bodyPr/>
          <a:lstStyle/>
          <a:p>
            <a:pPr algn="ctr"/>
            <a:r>
              <a:rPr lang="en-IN" dirty="0"/>
              <a:t>Overall Insights</a:t>
            </a:r>
            <a:endParaRPr lang="en-US" dirty="0"/>
          </a:p>
        </p:txBody>
      </p:sp>
      <p:sp>
        <p:nvSpPr>
          <p:cNvPr id="3" name="Text Placeholder 2">
            <a:extLst>
              <a:ext uri="{FF2B5EF4-FFF2-40B4-BE49-F238E27FC236}">
                <a16:creationId xmlns:a16="http://schemas.microsoft.com/office/drawing/2014/main" id="{575F0A0A-E8FC-104A-3AE4-5C7E9792C193}"/>
              </a:ext>
            </a:extLst>
          </p:cNvPr>
          <p:cNvSpPr>
            <a:spLocks noGrp="1"/>
          </p:cNvSpPr>
          <p:nvPr>
            <p:ph type="body" idx="1"/>
          </p:nvPr>
        </p:nvSpPr>
        <p:spPr>
          <a:xfrm>
            <a:off x="855299" y="1627900"/>
            <a:ext cx="7093449" cy="2870400"/>
          </a:xfrm>
        </p:spPr>
        <p:txBody>
          <a:bodyPr/>
          <a:lstStyle/>
          <a:p>
            <a:pPr algn="l">
              <a:buFont typeface="Wingdings" panose="05000000000000000000" pitchFamily="2" charset="2"/>
              <a:buChar char="§"/>
            </a:pPr>
            <a:r>
              <a:rPr lang="en-US" sz="1200" b="0" i="0" dirty="0">
                <a:solidFill>
                  <a:schemeClr val="tx1"/>
                </a:solidFill>
                <a:effectLst/>
                <a:latin typeface="Roboto" panose="02000000000000000000" pitchFamily="2" charset="0"/>
              </a:rPr>
              <a:t>The </a:t>
            </a:r>
            <a:r>
              <a:rPr lang="en-US" sz="1200" b="1" i="0" dirty="0">
                <a:solidFill>
                  <a:schemeClr val="tx1"/>
                </a:solidFill>
                <a:effectLst/>
                <a:latin typeface="Roboto" panose="02000000000000000000" pitchFamily="2" charset="0"/>
              </a:rPr>
              <a:t>busiest day</a:t>
            </a:r>
            <a:r>
              <a:rPr lang="en-US" sz="1200" b="0" i="0" dirty="0">
                <a:solidFill>
                  <a:schemeClr val="tx1"/>
                </a:solidFill>
                <a:effectLst/>
                <a:latin typeface="Roboto" panose="02000000000000000000" pitchFamily="2" charset="0"/>
              </a:rPr>
              <a:t> for taxi trips is: </a:t>
            </a:r>
            <a:r>
              <a:rPr lang="en-US" sz="1200" b="1" i="0" dirty="0">
                <a:solidFill>
                  <a:schemeClr val="tx1"/>
                </a:solidFill>
                <a:effectLst/>
                <a:latin typeface="Roboto" panose="02000000000000000000" pitchFamily="2" charset="0"/>
              </a:rPr>
              <a:t>2016-04-09</a:t>
            </a:r>
            <a:r>
              <a:rPr lang="en-US" sz="1200" b="0" i="0" dirty="0">
                <a:solidFill>
                  <a:schemeClr val="tx1"/>
                </a:solidFill>
                <a:effectLst/>
                <a:latin typeface="Roboto" panose="02000000000000000000" pitchFamily="2" charset="0"/>
              </a:rPr>
              <a:t> i.e. </a:t>
            </a:r>
            <a:r>
              <a:rPr lang="en-US" sz="1200" b="1" i="0" dirty="0">
                <a:solidFill>
                  <a:schemeClr val="tx1"/>
                </a:solidFill>
                <a:effectLst/>
                <a:latin typeface="Roboto" panose="02000000000000000000" pitchFamily="2" charset="0"/>
              </a:rPr>
              <a:t>9th April 2016</a:t>
            </a:r>
            <a:r>
              <a:rPr lang="en-US" sz="1200" b="0" i="0" dirty="0">
                <a:solidFill>
                  <a:schemeClr val="tx1"/>
                </a:solidFill>
                <a:effectLst/>
                <a:latin typeface="Roboto" panose="02000000000000000000" pitchFamily="2" charset="0"/>
              </a:rPr>
              <a:t> The number of trips on that day is: </a:t>
            </a:r>
            <a:r>
              <a:rPr lang="en-US" sz="1200" b="1" i="0" dirty="0">
                <a:solidFill>
                  <a:schemeClr val="tx1"/>
                </a:solidFill>
                <a:effectLst/>
                <a:latin typeface="Roboto" panose="02000000000000000000" pitchFamily="2" charset="0"/>
              </a:rPr>
              <a:t>9796</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The number of trips on busiest day in </a:t>
            </a:r>
            <a:r>
              <a:rPr lang="en-US" sz="1200" b="0" i="0" dirty="0" err="1">
                <a:solidFill>
                  <a:schemeClr val="tx1"/>
                </a:solidFill>
                <a:effectLst/>
                <a:latin typeface="Roboto" panose="02000000000000000000" pitchFamily="2" charset="0"/>
              </a:rPr>
              <a:t>peak_hour</a:t>
            </a:r>
            <a:r>
              <a:rPr lang="en-US" sz="1200" b="0" i="0" dirty="0">
                <a:solidFill>
                  <a:schemeClr val="tx1"/>
                </a:solidFill>
                <a:effectLst/>
                <a:latin typeface="Roboto" panose="02000000000000000000" pitchFamily="2" charset="0"/>
              </a:rPr>
              <a:t> is </a:t>
            </a:r>
            <a:r>
              <a:rPr lang="en-US" sz="1200" b="1" i="0" dirty="0">
                <a:solidFill>
                  <a:schemeClr val="tx1"/>
                </a:solidFill>
                <a:effectLst/>
                <a:latin typeface="Roboto" panose="02000000000000000000" pitchFamily="2" charset="0"/>
              </a:rPr>
              <a:t>2095</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The </a:t>
            </a:r>
            <a:r>
              <a:rPr lang="en-US" sz="1200" b="1" i="0" dirty="0">
                <a:solidFill>
                  <a:schemeClr val="tx1"/>
                </a:solidFill>
                <a:effectLst/>
                <a:latin typeface="Roboto" panose="02000000000000000000" pitchFamily="2" charset="0"/>
              </a:rPr>
              <a:t>PEAK hours</a:t>
            </a:r>
            <a:r>
              <a:rPr lang="en-US" sz="1200" b="0" i="0" dirty="0">
                <a:solidFill>
                  <a:schemeClr val="tx1"/>
                </a:solidFill>
                <a:effectLst/>
                <a:latin typeface="Roboto" panose="02000000000000000000" pitchFamily="2" charset="0"/>
              </a:rPr>
              <a:t> is between 6 pm to 10 pm where on an average </a:t>
            </a:r>
            <a:r>
              <a:rPr lang="en-US" sz="1200" b="1" i="0" dirty="0">
                <a:solidFill>
                  <a:schemeClr val="tx1"/>
                </a:solidFill>
                <a:effectLst/>
                <a:latin typeface="Roboto" panose="02000000000000000000" pitchFamily="2" charset="0"/>
              </a:rPr>
              <a:t>1918</a:t>
            </a:r>
            <a:r>
              <a:rPr lang="en-US" sz="1200" b="0" i="0" dirty="0">
                <a:solidFill>
                  <a:schemeClr val="tx1"/>
                </a:solidFill>
                <a:effectLst/>
                <a:latin typeface="Roboto" panose="02000000000000000000" pitchFamily="2" charset="0"/>
              </a:rPr>
              <a:t> number of ongoing trips per day in Network City</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The </a:t>
            </a:r>
            <a:r>
              <a:rPr lang="en-US" sz="1200" b="1" i="0" dirty="0">
                <a:solidFill>
                  <a:schemeClr val="tx1"/>
                </a:solidFill>
                <a:effectLst/>
                <a:latin typeface="Roboto" panose="02000000000000000000" pitchFamily="2" charset="0"/>
              </a:rPr>
              <a:t>OFF-PEAK hours</a:t>
            </a:r>
            <a:r>
              <a:rPr lang="en-US" sz="1200" b="0" i="0" dirty="0">
                <a:solidFill>
                  <a:schemeClr val="tx1"/>
                </a:solidFill>
                <a:effectLst/>
                <a:latin typeface="Roboto" panose="02000000000000000000" pitchFamily="2" charset="0"/>
              </a:rPr>
              <a:t> is between 2 to 6 am where on an average </a:t>
            </a:r>
            <a:r>
              <a:rPr lang="en-US" sz="1200" b="1" i="0" dirty="0">
                <a:solidFill>
                  <a:schemeClr val="tx1"/>
                </a:solidFill>
                <a:effectLst/>
                <a:latin typeface="Roboto" panose="02000000000000000000" pitchFamily="2" charset="0"/>
              </a:rPr>
              <a:t>438</a:t>
            </a:r>
            <a:r>
              <a:rPr lang="en-US" sz="1200" b="0" i="0" dirty="0">
                <a:solidFill>
                  <a:schemeClr val="tx1"/>
                </a:solidFill>
                <a:effectLst/>
                <a:latin typeface="Roboto" panose="02000000000000000000" pitchFamily="2" charset="0"/>
              </a:rPr>
              <a:t> number of ongoing trips per day in New York City</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during peak hours trips are </a:t>
            </a:r>
            <a:r>
              <a:rPr lang="en-US" sz="1200" b="1" i="0" dirty="0">
                <a:solidFill>
                  <a:schemeClr val="tx1"/>
                </a:solidFill>
                <a:effectLst/>
                <a:latin typeface="Roboto" panose="02000000000000000000" pitchFamily="2" charset="0"/>
              </a:rPr>
              <a:t>67 % less on weekends</a:t>
            </a:r>
            <a:r>
              <a:rPr lang="en-US" sz="1200" b="0" i="0" dirty="0">
                <a:solidFill>
                  <a:schemeClr val="tx1"/>
                </a:solidFill>
                <a:effectLst/>
                <a:latin typeface="Roboto" panose="02000000000000000000" pitchFamily="2" charset="0"/>
              </a:rPr>
              <a:t> as compare to weekdays</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during off-peak hours trips are </a:t>
            </a:r>
            <a:r>
              <a:rPr lang="en-US" sz="1200" b="1" i="0" dirty="0">
                <a:solidFill>
                  <a:schemeClr val="tx1"/>
                </a:solidFill>
                <a:effectLst/>
                <a:latin typeface="Roboto" panose="02000000000000000000" pitchFamily="2" charset="0"/>
              </a:rPr>
              <a:t>12 % more on weekends</a:t>
            </a:r>
            <a:r>
              <a:rPr lang="en-US" sz="1200" b="0" i="0" dirty="0">
                <a:solidFill>
                  <a:schemeClr val="tx1"/>
                </a:solidFill>
                <a:effectLst/>
                <a:latin typeface="Roboto" panose="02000000000000000000" pitchFamily="2" charset="0"/>
              </a:rPr>
              <a:t> as compare to weekdays</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trip duration during weekdays :</a:t>
            </a:r>
            <a:r>
              <a:rPr lang="en-US" sz="1200" b="1" i="0" dirty="0">
                <a:solidFill>
                  <a:schemeClr val="tx1"/>
                </a:solidFill>
                <a:effectLst/>
                <a:latin typeface="Roboto" panose="02000000000000000000" pitchFamily="2" charset="0"/>
              </a:rPr>
              <a:t>16 minutes 12 seconds</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trip duration during weekends :</a:t>
            </a:r>
            <a:r>
              <a:rPr lang="en-US" sz="1200" b="1" i="0" dirty="0">
                <a:solidFill>
                  <a:schemeClr val="tx1"/>
                </a:solidFill>
                <a:effectLst/>
                <a:latin typeface="Roboto" panose="02000000000000000000" pitchFamily="2" charset="0"/>
              </a:rPr>
              <a:t>15 minutes 26 seconds</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speed during weekdays :</a:t>
            </a:r>
            <a:r>
              <a:rPr lang="en-US" sz="1200" b="1" i="0" dirty="0">
                <a:solidFill>
                  <a:schemeClr val="tx1"/>
                </a:solidFill>
                <a:effectLst/>
                <a:latin typeface="Roboto" panose="02000000000000000000" pitchFamily="2" charset="0"/>
              </a:rPr>
              <a:t>13.87 kmph</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speed during weekends :</a:t>
            </a:r>
            <a:r>
              <a:rPr lang="en-US" sz="1200" b="1" i="0" dirty="0">
                <a:solidFill>
                  <a:schemeClr val="tx1"/>
                </a:solidFill>
                <a:effectLst/>
                <a:latin typeface="Roboto" panose="02000000000000000000" pitchFamily="2" charset="0"/>
              </a:rPr>
              <a:t>15.81 kmph</a:t>
            </a:r>
            <a:endParaRPr lang="en-US" sz="1200" b="0" i="0" dirty="0">
              <a:solidFill>
                <a:schemeClr val="tx1"/>
              </a:solidFill>
              <a:effectLst/>
              <a:latin typeface="Roboto" panose="02000000000000000000" pitchFamily="2" charset="0"/>
            </a:endParaRPr>
          </a:p>
          <a:p>
            <a:pPr algn="l">
              <a:buFont typeface="Wingdings" panose="05000000000000000000" pitchFamily="2" charset="2"/>
              <a:buChar char="§"/>
            </a:pPr>
            <a:endParaRPr lang="en-US" sz="1200" b="0" i="0" dirty="0">
              <a:solidFill>
                <a:schemeClr val="tx1"/>
              </a:solidFill>
              <a:effectLst/>
              <a:latin typeface="Roboto" panose="02000000000000000000" pitchFamily="2" charset="0"/>
            </a:endParaRPr>
          </a:p>
          <a:p>
            <a:pPr>
              <a:buFont typeface="Wingdings" panose="05000000000000000000" pitchFamily="2" charset="2"/>
              <a:buChar char="§"/>
            </a:pPr>
            <a:endParaRPr lang="en-US" dirty="0">
              <a:solidFill>
                <a:schemeClr val="tx1"/>
              </a:solidFill>
            </a:endParaRPr>
          </a:p>
          <a:p>
            <a:pPr>
              <a:buFont typeface="Wingdings" panose="05000000000000000000" pitchFamily="2" charset="2"/>
              <a:buChar char="§"/>
            </a:pPr>
            <a:endParaRPr lang="en-US" dirty="0">
              <a:solidFill>
                <a:schemeClr val="tx1"/>
              </a:solidFill>
            </a:endParaRPr>
          </a:p>
          <a:p>
            <a:pPr>
              <a:buFont typeface="Wingdings" panose="05000000000000000000" pitchFamily="2" charset="2"/>
              <a:buChar char="§"/>
            </a:pPr>
            <a:endParaRPr lang="en-US" dirty="0">
              <a:solidFill>
                <a:schemeClr val="tx1"/>
              </a:solidFill>
            </a:endParaRPr>
          </a:p>
        </p:txBody>
      </p:sp>
      <p:sp>
        <p:nvSpPr>
          <p:cNvPr id="6" name="Slide Number Placeholder 5">
            <a:extLst>
              <a:ext uri="{FF2B5EF4-FFF2-40B4-BE49-F238E27FC236}">
                <a16:creationId xmlns:a16="http://schemas.microsoft.com/office/drawing/2014/main" id="{F1E9F576-E5F1-02F9-E977-FF308945C3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47863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994354" y="46700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 name="Group 1">
            <a:extLst>
              <a:ext uri="{FF2B5EF4-FFF2-40B4-BE49-F238E27FC236}">
                <a16:creationId xmlns:a16="http://schemas.microsoft.com/office/drawing/2014/main" id="{FC2E63DF-59CD-2945-669F-7D55156914D3}"/>
              </a:ext>
            </a:extLst>
          </p:cNvPr>
          <p:cNvGrpSpPr/>
          <p:nvPr/>
        </p:nvGrpSpPr>
        <p:grpSpPr>
          <a:xfrm>
            <a:off x="855300" y="1607575"/>
            <a:ext cx="1494225" cy="2353125"/>
            <a:chOff x="855300" y="1607575"/>
            <a:chExt cx="1494225" cy="2353125"/>
          </a:xfrm>
        </p:grpSpPr>
        <p:pic>
          <p:nvPicPr>
            <p:cNvPr id="916" name="Google Shape;916;p45"/>
            <p:cNvPicPr preferRelativeResize="0"/>
            <p:nvPr/>
          </p:nvPicPr>
          <p:blipFill>
            <a:blip r:embed="rId3"/>
            <a:srcRect t="10813" b="10813"/>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Vinayak Marathe</a:t>
              </a:r>
              <a:br>
                <a:rPr lang="en" dirty="0">
                  <a:latin typeface="Source Sans Pro"/>
                  <a:ea typeface="Source Sans Pro"/>
                  <a:cs typeface="Source Sans Pro"/>
                  <a:sym typeface="Source Sans Pro"/>
                </a:rPr>
              </a:br>
              <a:endParaRPr sz="800" dirty="0">
                <a:solidFill>
                  <a:schemeClr val="dk2"/>
                </a:solidFill>
                <a:latin typeface="Source Sans Pro"/>
                <a:ea typeface="Source Sans Pro"/>
                <a:cs typeface="Source Sans Pro"/>
                <a:sym typeface="Source Sans Pro"/>
              </a:endParaRPr>
            </a:p>
          </p:txBody>
        </p:sp>
      </p:grpSp>
      <p:grpSp>
        <p:nvGrpSpPr>
          <p:cNvPr id="3" name="Group 2">
            <a:extLst>
              <a:ext uri="{FF2B5EF4-FFF2-40B4-BE49-F238E27FC236}">
                <a16:creationId xmlns:a16="http://schemas.microsoft.com/office/drawing/2014/main" id="{97400039-62A6-4910-2CAD-68E09FC3F383}"/>
              </a:ext>
            </a:extLst>
          </p:cNvPr>
          <p:cNvGrpSpPr/>
          <p:nvPr/>
        </p:nvGrpSpPr>
        <p:grpSpPr>
          <a:xfrm>
            <a:off x="3703619" y="1607575"/>
            <a:ext cx="1611621" cy="2353125"/>
            <a:chOff x="2835025" y="1607575"/>
            <a:chExt cx="1494225" cy="2353125"/>
          </a:xfrm>
        </p:grpSpPr>
        <p:pic>
          <p:nvPicPr>
            <p:cNvPr id="918" name="Google Shape;918;p45" descr="Woman"/>
            <p:cNvPicPr preferRelativeResize="0"/>
            <p:nvPr/>
          </p:nvPicPr>
          <p:blipFill>
            <a:blip r:embed="rId4">
              <a:extLst>
                <a:ext uri="{96DAC541-7B7A-43D3-8B79-37D633B846F1}">
                  <asvg:svgBlip xmlns:asvg="http://schemas.microsoft.com/office/drawing/2016/SVG/main" r:embed="rId5"/>
                </a:ext>
              </a:extLst>
            </a:blip>
            <a:srcRect/>
            <a:stretch/>
          </p:blipFill>
          <p:spPr>
            <a:xfrm>
              <a:off x="2835025" y="1607575"/>
              <a:ext cx="1489200" cy="1489200"/>
            </a:xfrm>
            <a:prstGeom prst="ellipse">
              <a:avLst/>
            </a:prstGeom>
            <a:solidFill>
              <a:schemeClr val="bg2">
                <a:lumMod val="60000"/>
                <a:lumOff val="40000"/>
              </a:schemeClr>
            </a:solid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Riya Patel</a:t>
              </a:r>
              <a:br>
                <a:rPr lang="en" dirty="0">
                  <a:latin typeface="Source Sans Pro"/>
                  <a:ea typeface="Source Sans Pro"/>
                  <a:cs typeface="Source Sans Pro"/>
                  <a:sym typeface="Source Sans Pro"/>
                </a:rPr>
              </a:br>
              <a:endParaRPr dirty="0">
                <a:latin typeface="Source Sans Pro"/>
                <a:ea typeface="Source Sans Pro"/>
                <a:cs typeface="Source Sans Pro"/>
                <a:sym typeface="Source Sans Pro"/>
              </a:endParaRPr>
            </a:p>
          </p:txBody>
        </p:sp>
      </p:grpSp>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Muskan Kasare</a:t>
            </a:r>
            <a:br>
              <a:rPr lang="en" dirty="0">
                <a:latin typeface="Source Sans Pro"/>
                <a:ea typeface="Source Sans Pro"/>
                <a:cs typeface="Source Sans Pro"/>
                <a:sym typeface="Source Sans Pro"/>
              </a:rPr>
            </a:b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4" name="Google Shape;918;p45" descr="Woman">
            <a:extLst>
              <a:ext uri="{FF2B5EF4-FFF2-40B4-BE49-F238E27FC236}">
                <a16:creationId xmlns:a16="http://schemas.microsoft.com/office/drawing/2014/main" id="{22D2D7DF-8537-35A2-7F84-A30CA3C773B6}"/>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6668939" y="1607575"/>
            <a:ext cx="1606201" cy="1489200"/>
          </a:xfrm>
          <a:prstGeom prst="ellipse">
            <a:avLst/>
          </a:prstGeom>
          <a:solidFill>
            <a:schemeClr val="bg2">
              <a:lumMod val="60000"/>
              <a:lumOff val="40000"/>
            </a:schemeClr>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23"/>
                                        </p:tgtEl>
                                        <p:attrNameLst>
                                          <p:attrName>style.visibility</p:attrName>
                                        </p:attrNameLst>
                                      </p:cBhvr>
                                      <p:to>
                                        <p:strVal val="visible"/>
                                      </p:to>
                                    </p:set>
                                    <p:animEffect transition="in" filter="fade">
                                      <p:cBhvr>
                                        <p:cTn id="26" dur="1000"/>
                                        <p:tgtEl>
                                          <p:spTgt spid="923"/>
                                        </p:tgtEl>
                                      </p:cBhvr>
                                    </p:animEffect>
                                    <p:anim calcmode="lin" valueType="num">
                                      <p:cBhvr>
                                        <p:cTn id="27" dur="1000" fill="hold"/>
                                        <p:tgtEl>
                                          <p:spTgt spid="923"/>
                                        </p:tgtEl>
                                        <p:attrNameLst>
                                          <p:attrName>ppt_x</p:attrName>
                                        </p:attrNameLst>
                                      </p:cBhvr>
                                      <p:tavLst>
                                        <p:tav tm="0">
                                          <p:val>
                                            <p:strVal val="#ppt_x"/>
                                          </p:val>
                                        </p:tav>
                                        <p:tav tm="100000">
                                          <p:val>
                                            <p:strVal val="#ppt_x"/>
                                          </p:val>
                                        </p:tav>
                                      </p:tavLst>
                                    </p:anim>
                                    <p:anim calcmode="lin" valueType="num">
                                      <p:cBhvr>
                                        <p:cTn id="28" dur="1000" fill="hold"/>
                                        <p:tgtEl>
                                          <p:spTgt spid="9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Visualization &amp; Business Insights</a:t>
            </a:r>
            <a:endParaRPr dirty="0"/>
          </a:p>
        </p:txBody>
      </p:sp>
      <p:sp>
        <p:nvSpPr>
          <p:cNvPr id="118" name="Google Shape;118;p15"/>
          <p:cNvSpPr txBox="1">
            <a:spLocks noGrp="1"/>
          </p:cNvSpPr>
          <p:nvPr>
            <p:ph type="subTitle" idx="1"/>
          </p:nvPr>
        </p:nvSpPr>
        <p:spPr>
          <a:xfrm>
            <a:off x="855300" y="4002510"/>
            <a:ext cx="5969100" cy="389182"/>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IN" b="1" dirty="0"/>
              <a:t>Data Visualization using different charts &amp; find meaningful insights</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5</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703376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173E-E011-5BBB-CDE5-DB52C1ED23DB}"/>
              </a:ext>
            </a:extLst>
          </p:cNvPr>
          <p:cNvSpPr>
            <a:spLocks noGrp="1"/>
          </p:cNvSpPr>
          <p:nvPr>
            <p:ph type="title"/>
          </p:nvPr>
        </p:nvSpPr>
        <p:spPr/>
        <p:txBody>
          <a:bodyPr/>
          <a:lstStyle/>
          <a:p>
            <a:pPr algn="ctr"/>
            <a:r>
              <a:rPr lang="en-IN" dirty="0"/>
              <a:t>Heatmap of pickup locations in NYC</a:t>
            </a:r>
            <a:endParaRPr lang="en-US" dirty="0"/>
          </a:p>
        </p:txBody>
      </p:sp>
      <p:sp>
        <p:nvSpPr>
          <p:cNvPr id="5" name="Slide Number Placeholder 4">
            <a:extLst>
              <a:ext uri="{FF2B5EF4-FFF2-40B4-BE49-F238E27FC236}">
                <a16:creationId xmlns:a16="http://schemas.microsoft.com/office/drawing/2014/main" id="{CB3CBC2A-7679-D55D-CB5B-091F53A1A2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 name="Picture 6">
            <a:extLst>
              <a:ext uri="{FF2B5EF4-FFF2-40B4-BE49-F238E27FC236}">
                <a16:creationId xmlns:a16="http://schemas.microsoft.com/office/drawing/2014/main" id="{84507D20-2DD9-785D-DD89-B714C1AEF65C}"/>
              </a:ext>
            </a:extLst>
          </p:cNvPr>
          <p:cNvPicPr>
            <a:picLocks noChangeAspect="1"/>
          </p:cNvPicPr>
          <p:nvPr/>
        </p:nvPicPr>
        <p:blipFill rotWithShape="1">
          <a:blip r:embed="rId2"/>
          <a:srcRect l="101" t="4060" r="-101" b="827"/>
          <a:stretch/>
        </p:blipFill>
        <p:spPr>
          <a:xfrm>
            <a:off x="1219200" y="1333100"/>
            <a:ext cx="6269648" cy="3657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7076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173E-E011-5BBB-CDE5-DB52C1ED23DB}"/>
              </a:ext>
            </a:extLst>
          </p:cNvPr>
          <p:cNvSpPr>
            <a:spLocks noGrp="1"/>
          </p:cNvSpPr>
          <p:nvPr>
            <p:ph type="title"/>
          </p:nvPr>
        </p:nvSpPr>
        <p:spPr/>
        <p:txBody>
          <a:bodyPr/>
          <a:lstStyle/>
          <a:p>
            <a:pPr algn="ctr"/>
            <a:r>
              <a:rPr lang="en-IN" dirty="0"/>
              <a:t>Heatmap of </a:t>
            </a:r>
            <a:r>
              <a:rPr lang="en-IN" dirty="0" err="1"/>
              <a:t>dropoff</a:t>
            </a:r>
            <a:r>
              <a:rPr lang="en-IN" dirty="0"/>
              <a:t> locations in NYC</a:t>
            </a:r>
            <a:endParaRPr lang="en-US" dirty="0"/>
          </a:p>
        </p:txBody>
      </p:sp>
      <p:sp>
        <p:nvSpPr>
          <p:cNvPr id="5" name="Slide Number Placeholder 4">
            <a:extLst>
              <a:ext uri="{FF2B5EF4-FFF2-40B4-BE49-F238E27FC236}">
                <a16:creationId xmlns:a16="http://schemas.microsoft.com/office/drawing/2014/main" id="{CB3CBC2A-7679-D55D-CB5B-091F53A1A2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Picture 6">
            <a:extLst>
              <a:ext uri="{FF2B5EF4-FFF2-40B4-BE49-F238E27FC236}">
                <a16:creationId xmlns:a16="http://schemas.microsoft.com/office/drawing/2014/main" id="{84507D20-2DD9-785D-DD89-B714C1AEF65C}"/>
              </a:ext>
            </a:extLst>
          </p:cNvPr>
          <p:cNvPicPr>
            <a:picLocks noChangeAspect="1"/>
          </p:cNvPicPr>
          <p:nvPr/>
        </p:nvPicPr>
        <p:blipFill>
          <a:blip r:embed="rId2"/>
          <a:srcRect t="2473" b="2473"/>
          <a:stretch/>
        </p:blipFill>
        <p:spPr>
          <a:xfrm>
            <a:off x="1219200" y="1333100"/>
            <a:ext cx="6269648" cy="3657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3342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97F8-66B9-D59D-3E4B-796A0A93E356}"/>
              </a:ext>
            </a:extLst>
          </p:cNvPr>
          <p:cNvSpPr>
            <a:spLocks noGrp="1"/>
          </p:cNvSpPr>
          <p:nvPr>
            <p:ph type="title"/>
          </p:nvPr>
        </p:nvSpPr>
        <p:spPr>
          <a:xfrm>
            <a:off x="740966" y="396651"/>
            <a:ext cx="7433400" cy="497100"/>
          </a:xfrm>
        </p:spPr>
        <p:txBody>
          <a:bodyPr/>
          <a:lstStyle/>
          <a:p>
            <a:pPr algn="ctr"/>
            <a:r>
              <a:rPr lang="en-IN" dirty="0"/>
              <a:t>Pickup markers &amp; hottest place for pickup</a:t>
            </a:r>
            <a:endParaRPr lang="en-US" dirty="0"/>
          </a:p>
        </p:txBody>
      </p:sp>
      <p:sp>
        <p:nvSpPr>
          <p:cNvPr id="3" name="Text Placeholder 2">
            <a:extLst>
              <a:ext uri="{FF2B5EF4-FFF2-40B4-BE49-F238E27FC236}">
                <a16:creationId xmlns:a16="http://schemas.microsoft.com/office/drawing/2014/main" id="{A65C8377-392B-80DA-0EB3-2C3A0E7BCD0C}"/>
              </a:ext>
            </a:extLst>
          </p:cNvPr>
          <p:cNvSpPr>
            <a:spLocks noGrp="1"/>
          </p:cNvSpPr>
          <p:nvPr>
            <p:ph type="body" idx="1"/>
          </p:nvPr>
        </p:nvSpPr>
        <p:spPr>
          <a:xfrm>
            <a:off x="1099139" y="1876212"/>
            <a:ext cx="3229236" cy="2622087"/>
          </a:xfrm>
        </p:spPr>
        <p:txBody>
          <a:bodyPr/>
          <a:lstStyle/>
          <a:p>
            <a:endParaRPr lang="en-US" dirty="0"/>
          </a:p>
        </p:txBody>
      </p:sp>
      <p:sp>
        <p:nvSpPr>
          <p:cNvPr id="5" name="Slide Number Placeholder 4">
            <a:extLst>
              <a:ext uri="{FF2B5EF4-FFF2-40B4-BE49-F238E27FC236}">
                <a16:creationId xmlns:a16="http://schemas.microsoft.com/office/drawing/2014/main" id="{1ACC6671-499E-98D8-DF8D-61DCD2E9A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Picture 6">
            <a:extLst>
              <a:ext uri="{FF2B5EF4-FFF2-40B4-BE49-F238E27FC236}">
                <a16:creationId xmlns:a16="http://schemas.microsoft.com/office/drawing/2014/main" id="{2C157154-6BD2-8D98-A1F8-AA9B95CE8700}"/>
              </a:ext>
            </a:extLst>
          </p:cNvPr>
          <p:cNvPicPr>
            <a:picLocks noChangeAspect="1"/>
          </p:cNvPicPr>
          <p:nvPr/>
        </p:nvPicPr>
        <p:blipFill rotWithShape="1">
          <a:blip r:embed="rId2"/>
          <a:srcRect l="-22762" t="17982" r="22762" b="-17982"/>
          <a:stretch/>
        </p:blipFill>
        <p:spPr>
          <a:xfrm>
            <a:off x="4643149" y="1517226"/>
            <a:ext cx="3282022" cy="3866220"/>
          </a:xfrm>
          <a:prstGeom prst="rect">
            <a:avLst/>
          </a:prstGeom>
        </p:spPr>
      </p:pic>
      <p:pic>
        <p:nvPicPr>
          <p:cNvPr id="9" name="Picture 8">
            <a:extLst>
              <a:ext uri="{FF2B5EF4-FFF2-40B4-BE49-F238E27FC236}">
                <a16:creationId xmlns:a16="http://schemas.microsoft.com/office/drawing/2014/main" id="{52309477-3686-D2D6-D85A-5C652F1F2AB2}"/>
              </a:ext>
            </a:extLst>
          </p:cNvPr>
          <p:cNvPicPr>
            <a:picLocks noChangeAspect="1"/>
          </p:cNvPicPr>
          <p:nvPr/>
        </p:nvPicPr>
        <p:blipFill>
          <a:blip r:embed="rId3"/>
          <a:stretch>
            <a:fillRect/>
          </a:stretch>
        </p:blipFill>
        <p:spPr>
          <a:xfrm>
            <a:off x="740966" y="1630874"/>
            <a:ext cx="4153480" cy="2867425"/>
          </a:xfrm>
          <a:prstGeom prst="rect">
            <a:avLst/>
          </a:prstGeom>
        </p:spPr>
      </p:pic>
    </p:spTree>
    <p:extLst>
      <p:ext uri="{BB962C8B-B14F-4D97-AF65-F5344CB8AC3E}">
        <p14:creationId xmlns:p14="http://schemas.microsoft.com/office/powerpoint/2010/main" val="204785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97F8-66B9-D59D-3E4B-796A0A93E356}"/>
              </a:ext>
            </a:extLst>
          </p:cNvPr>
          <p:cNvSpPr>
            <a:spLocks noGrp="1"/>
          </p:cNvSpPr>
          <p:nvPr>
            <p:ph type="title"/>
          </p:nvPr>
        </p:nvSpPr>
        <p:spPr>
          <a:xfrm>
            <a:off x="855299" y="498251"/>
            <a:ext cx="7433400" cy="497100"/>
          </a:xfrm>
        </p:spPr>
        <p:txBody>
          <a:bodyPr/>
          <a:lstStyle/>
          <a:p>
            <a:pPr algn="ctr"/>
            <a:r>
              <a:rPr lang="en-IN" dirty="0"/>
              <a:t>Most pickup Locations in NYC</a:t>
            </a:r>
            <a:endParaRPr lang="en-US" dirty="0"/>
          </a:p>
        </p:txBody>
      </p:sp>
      <p:sp>
        <p:nvSpPr>
          <p:cNvPr id="4" name="Text Placeholder 3">
            <a:extLst>
              <a:ext uri="{FF2B5EF4-FFF2-40B4-BE49-F238E27FC236}">
                <a16:creationId xmlns:a16="http://schemas.microsoft.com/office/drawing/2014/main" id="{4F1A3A2B-5A26-F4D5-AC61-02B043C3539F}"/>
              </a:ext>
            </a:extLst>
          </p:cNvPr>
          <p:cNvSpPr>
            <a:spLocks noGrp="1"/>
          </p:cNvSpPr>
          <p:nvPr>
            <p:ph type="body" idx="2"/>
          </p:nvPr>
        </p:nvSpPr>
        <p:spPr>
          <a:xfrm>
            <a:off x="243409" y="4329472"/>
            <a:ext cx="7925231" cy="617179"/>
          </a:xfrm>
        </p:spPr>
        <p:txBody>
          <a:bodyPr/>
          <a:lstStyle/>
          <a:p>
            <a:pPr marL="101600" indent="0">
              <a:buNone/>
            </a:pPr>
            <a:r>
              <a:rPr lang="en-US" sz="1400" b="1" dirty="0">
                <a:solidFill>
                  <a:schemeClr val="tx1"/>
                </a:solidFill>
              </a:rPr>
              <a:t>pickup location pickups are generally from NYC penn station (outstation)mainly on 7</a:t>
            </a:r>
            <a:r>
              <a:rPr lang="en-US" sz="1400" b="1" baseline="30000" dirty="0">
                <a:solidFill>
                  <a:schemeClr val="tx1"/>
                </a:solidFill>
              </a:rPr>
              <a:t>th</a:t>
            </a:r>
            <a:r>
              <a:rPr lang="en-US" sz="1400" b="1" dirty="0">
                <a:solidFill>
                  <a:schemeClr val="tx1"/>
                </a:solidFill>
              </a:rPr>
              <a:t> &amp; 8</a:t>
            </a:r>
            <a:r>
              <a:rPr lang="en-US" sz="1400" b="1" baseline="30000" dirty="0">
                <a:solidFill>
                  <a:schemeClr val="tx1"/>
                </a:solidFill>
              </a:rPr>
              <a:t>th</a:t>
            </a:r>
            <a:r>
              <a:rPr lang="en-US" sz="1400" b="1" dirty="0">
                <a:solidFill>
                  <a:schemeClr val="tx1"/>
                </a:solidFill>
              </a:rPr>
              <a:t>  Avenue street &amp; intersection between 8th avenue &amp; west 31st Street, for 250K samples of our data</a:t>
            </a:r>
          </a:p>
        </p:txBody>
      </p:sp>
      <p:sp>
        <p:nvSpPr>
          <p:cNvPr id="5" name="Slide Number Placeholder 4">
            <a:extLst>
              <a:ext uri="{FF2B5EF4-FFF2-40B4-BE49-F238E27FC236}">
                <a16:creationId xmlns:a16="http://schemas.microsoft.com/office/drawing/2014/main" id="{1ACC6671-499E-98D8-DF8D-61DCD2E9A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a:extLst>
              <a:ext uri="{FF2B5EF4-FFF2-40B4-BE49-F238E27FC236}">
                <a16:creationId xmlns:a16="http://schemas.microsoft.com/office/drawing/2014/main" id="{2A839743-198F-63E5-2EAE-40D1B74BD41F}"/>
              </a:ext>
            </a:extLst>
          </p:cNvPr>
          <p:cNvPicPr>
            <a:picLocks noChangeAspect="1"/>
          </p:cNvPicPr>
          <p:nvPr/>
        </p:nvPicPr>
        <p:blipFill>
          <a:blip r:embed="rId2"/>
          <a:stretch>
            <a:fillRect/>
          </a:stretch>
        </p:blipFill>
        <p:spPr>
          <a:xfrm>
            <a:off x="1202510" y="1033314"/>
            <a:ext cx="6400800" cy="3156395"/>
          </a:xfrm>
          <a:prstGeom prst="rect">
            <a:avLst/>
          </a:prstGeom>
        </p:spPr>
      </p:pic>
    </p:spTree>
    <p:extLst>
      <p:ext uri="{BB962C8B-B14F-4D97-AF65-F5344CB8AC3E}">
        <p14:creationId xmlns:p14="http://schemas.microsoft.com/office/powerpoint/2010/main" val="321353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97F8-66B9-D59D-3E4B-796A0A93E356}"/>
              </a:ext>
            </a:extLst>
          </p:cNvPr>
          <p:cNvSpPr>
            <a:spLocks noGrp="1"/>
          </p:cNvSpPr>
          <p:nvPr>
            <p:ph type="title"/>
          </p:nvPr>
        </p:nvSpPr>
        <p:spPr>
          <a:xfrm>
            <a:off x="855299" y="498251"/>
            <a:ext cx="7433400" cy="497100"/>
          </a:xfrm>
        </p:spPr>
        <p:txBody>
          <a:bodyPr/>
          <a:lstStyle/>
          <a:p>
            <a:pPr algn="ctr"/>
            <a:r>
              <a:rPr lang="en-IN" dirty="0"/>
              <a:t>Route Map</a:t>
            </a:r>
            <a:endParaRPr lang="en-US" dirty="0"/>
          </a:p>
        </p:txBody>
      </p:sp>
      <p:sp>
        <p:nvSpPr>
          <p:cNvPr id="4" name="Text Placeholder 3">
            <a:extLst>
              <a:ext uri="{FF2B5EF4-FFF2-40B4-BE49-F238E27FC236}">
                <a16:creationId xmlns:a16="http://schemas.microsoft.com/office/drawing/2014/main" id="{4F1A3A2B-5A26-F4D5-AC61-02B043C3539F}"/>
              </a:ext>
            </a:extLst>
          </p:cNvPr>
          <p:cNvSpPr>
            <a:spLocks noGrp="1"/>
          </p:cNvSpPr>
          <p:nvPr>
            <p:ph type="body" idx="2"/>
          </p:nvPr>
        </p:nvSpPr>
        <p:spPr>
          <a:xfrm>
            <a:off x="243409" y="4329472"/>
            <a:ext cx="7925231" cy="617179"/>
          </a:xfrm>
        </p:spPr>
        <p:txBody>
          <a:bodyPr/>
          <a:lstStyle/>
          <a:p>
            <a:pPr marL="101600" indent="0">
              <a:buNone/>
            </a:pPr>
            <a:r>
              <a:rPr lang="en-US" sz="1400" b="1" dirty="0">
                <a:solidFill>
                  <a:schemeClr val="tx1"/>
                </a:solidFill>
              </a:rPr>
              <a:t>Green Marker : Pickup Location </a:t>
            </a:r>
          </a:p>
          <a:p>
            <a:pPr marL="101600" indent="0">
              <a:buNone/>
            </a:pPr>
            <a:r>
              <a:rPr lang="en-US" sz="1400" b="1" dirty="0">
                <a:solidFill>
                  <a:schemeClr val="tx1"/>
                </a:solidFill>
              </a:rPr>
              <a:t>Red Marker : Dropoff Location </a:t>
            </a:r>
          </a:p>
        </p:txBody>
      </p:sp>
      <p:sp>
        <p:nvSpPr>
          <p:cNvPr id="5" name="Slide Number Placeholder 4">
            <a:extLst>
              <a:ext uri="{FF2B5EF4-FFF2-40B4-BE49-F238E27FC236}">
                <a16:creationId xmlns:a16="http://schemas.microsoft.com/office/drawing/2014/main" id="{1ACC6671-499E-98D8-DF8D-61DCD2E9A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7" name="Picture 6">
            <a:extLst>
              <a:ext uri="{FF2B5EF4-FFF2-40B4-BE49-F238E27FC236}">
                <a16:creationId xmlns:a16="http://schemas.microsoft.com/office/drawing/2014/main" id="{2A839743-198F-63E5-2EAE-40D1B74BD41F}"/>
              </a:ext>
            </a:extLst>
          </p:cNvPr>
          <p:cNvPicPr>
            <a:picLocks noChangeAspect="1"/>
          </p:cNvPicPr>
          <p:nvPr/>
        </p:nvPicPr>
        <p:blipFill rotWithShape="1">
          <a:blip r:embed="rId2"/>
          <a:srcRect t="-4209" b="4209"/>
          <a:stretch/>
        </p:blipFill>
        <p:spPr>
          <a:xfrm>
            <a:off x="1202510" y="1137327"/>
            <a:ext cx="6400800" cy="2948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82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3A0B-8314-0B2E-717B-F73CCB5383A8}"/>
              </a:ext>
            </a:extLst>
          </p:cNvPr>
          <p:cNvSpPr>
            <a:spLocks noGrp="1"/>
          </p:cNvSpPr>
          <p:nvPr>
            <p:ph type="title"/>
          </p:nvPr>
        </p:nvSpPr>
        <p:spPr>
          <a:xfrm>
            <a:off x="855300" y="816406"/>
            <a:ext cx="7433400" cy="497100"/>
          </a:xfrm>
        </p:spPr>
        <p:txBody>
          <a:bodyPr/>
          <a:lstStyle/>
          <a:p>
            <a:pPr algn="ctr"/>
            <a:r>
              <a:rPr lang="en-IN" dirty="0"/>
              <a:t>Pickup Hours</a:t>
            </a:r>
            <a:endParaRPr lang="en-US" dirty="0"/>
          </a:p>
        </p:txBody>
      </p:sp>
      <p:sp>
        <p:nvSpPr>
          <p:cNvPr id="4" name="Text Placeholder 3">
            <a:extLst>
              <a:ext uri="{FF2B5EF4-FFF2-40B4-BE49-F238E27FC236}">
                <a16:creationId xmlns:a16="http://schemas.microsoft.com/office/drawing/2014/main" id="{4370C52F-7DB4-B063-C422-BABAD29E1490}"/>
              </a:ext>
            </a:extLst>
          </p:cNvPr>
          <p:cNvSpPr>
            <a:spLocks noGrp="1"/>
          </p:cNvSpPr>
          <p:nvPr>
            <p:ph type="body" idx="2"/>
          </p:nvPr>
        </p:nvSpPr>
        <p:spPr>
          <a:xfrm>
            <a:off x="326571" y="1645710"/>
            <a:ext cx="8334103" cy="1528353"/>
          </a:xfrm>
        </p:spPr>
        <p:txBody>
          <a:bodyPr/>
          <a:lstStyle/>
          <a:p>
            <a:pPr algn="l">
              <a:buFont typeface="Wingdings" panose="05000000000000000000" pitchFamily="2" charset="2"/>
              <a:buChar char="§"/>
            </a:pPr>
            <a:r>
              <a:rPr lang="en-US" sz="1400" b="0" i="0" dirty="0">
                <a:solidFill>
                  <a:schemeClr val="tx1"/>
                </a:solidFill>
                <a:effectLst/>
                <a:latin typeface="Roboto" panose="02000000000000000000" pitchFamily="2" charset="0"/>
              </a:rPr>
              <a:t>Taxi pickups increased in the late night hours over the weekend possibly due to more outstation rides or for the late night leisure's nearby activities.</a:t>
            </a:r>
          </a:p>
          <a:p>
            <a:pPr algn="l">
              <a:buFont typeface="Wingdings" panose="05000000000000000000" pitchFamily="2" charset="2"/>
              <a:buChar char="§"/>
            </a:pPr>
            <a:r>
              <a:rPr lang="en-US" sz="1400" b="0" i="0" dirty="0">
                <a:solidFill>
                  <a:schemeClr val="tx1"/>
                </a:solidFill>
                <a:effectLst/>
                <a:latin typeface="Roboto" panose="02000000000000000000" pitchFamily="2" charset="0"/>
              </a:rPr>
              <a:t>Early morning pickups i.e. before 5 AM have increased over the weekend in comparison to the office hours pickups i.e. after 7 AM which have decreased due to obvious reasons.</a:t>
            </a:r>
          </a:p>
          <a:p>
            <a:pPr algn="l">
              <a:buFont typeface="Wingdings" panose="05000000000000000000" pitchFamily="2" charset="2"/>
              <a:buChar char="§"/>
            </a:pPr>
            <a:r>
              <a:rPr lang="en-US" sz="1400" b="0" i="0" dirty="0">
                <a:solidFill>
                  <a:schemeClr val="tx1"/>
                </a:solidFill>
                <a:effectLst/>
                <a:latin typeface="Roboto" panose="02000000000000000000" pitchFamily="2" charset="0"/>
              </a:rPr>
              <a:t>Taxi pickups seems to be consistent across the week at 15 Hours i.e. at 3 PM.</a:t>
            </a:r>
          </a:p>
          <a:p>
            <a:pPr marL="101600" indent="0">
              <a:buNone/>
            </a:pPr>
            <a:endParaRPr lang="en-US" sz="1400" dirty="0"/>
          </a:p>
        </p:txBody>
      </p:sp>
      <p:sp>
        <p:nvSpPr>
          <p:cNvPr id="5" name="Slide Number Placeholder 4">
            <a:extLst>
              <a:ext uri="{FF2B5EF4-FFF2-40B4-BE49-F238E27FC236}">
                <a16:creationId xmlns:a16="http://schemas.microsoft.com/office/drawing/2014/main" id="{0AD0FF77-81DB-B597-0B5E-27AA0D0AC4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9" name="Picture 8">
            <a:extLst>
              <a:ext uri="{FF2B5EF4-FFF2-40B4-BE49-F238E27FC236}">
                <a16:creationId xmlns:a16="http://schemas.microsoft.com/office/drawing/2014/main" id="{4E78EF65-7592-E643-F433-8552E5BA904B}"/>
              </a:ext>
            </a:extLst>
          </p:cNvPr>
          <p:cNvPicPr>
            <a:picLocks noChangeAspect="1"/>
          </p:cNvPicPr>
          <p:nvPr/>
        </p:nvPicPr>
        <p:blipFill>
          <a:blip r:embed="rId2"/>
          <a:stretch>
            <a:fillRect/>
          </a:stretch>
        </p:blipFill>
        <p:spPr>
          <a:xfrm>
            <a:off x="0" y="3245010"/>
            <a:ext cx="9144000" cy="1243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4646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52FA-DE32-4C11-9498-456C75CCFFE8}"/>
              </a:ext>
            </a:extLst>
          </p:cNvPr>
          <p:cNvSpPr>
            <a:spLocks noGrp="1"/>
          </p:cNvSpPr>
          <p:nvPr>
            <p:ph type="title"/>
          </p:nvPr>
        </p:nvSpPr>
        <p:spPr/>
        <p:txBody>
          <a:bodyPr/>
          <a:lstStyle/>
          <a:p>
            <a:pPr algn="ctr"/>
            <a:r>
              <a:rPr lang="en-IN" dirty="0"/>
              <a:t>Bar Plots</a:t>
            </a:r>
            <a:endParaRPr lang="en-US" dirty="0"/>
          </a:p>
        </p:txBody>
      </p:sp>
      <p:sp>
        <p:nvSpPr>
          <p:cNvPr id="5" name="Slide Number Placeholder 4">
            <a:extLst>
              <a:ext uri="{FF2B5EF4-FFF2-40B4-BE49-F238E27FC236}">
                <a16:creationId xmlns:a16="http://schemas.microsoft.com/office/drawing/2014/main" id="{14E975C2-D9F4-CA8A-902F-F07B7709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9" name="Rectangle 1">
            <a:extLst>
              <a:ext uri="{FF2B5EF4-FFF2-40B4-BE49-F238E27FC236}">
                <a16:creationId xmlns:a16="http://schemas.microsoft.com/office/drawing/2014/main" id="{4D9AB06E-96B5-B6B6-B1CC-DA2C4E38EF6F}"/>
              </a:ext>
            </a:extLst>
          </p:cNvPr>
          <p:cNvSpPr>
            <a:spLocks noChangeArrowheads="1"/>
          </p:cNvSpPr>
          <p:nvPr/>
        </p:nvSpPr>
        <p:spPr bwMode="auto">
          <a:xfrm>
            <a:off x="0" y="0"/>
            <a:ext cx="878205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3805"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77895FE4-9B21-9836-F9B7-118304C054B7}"/>
              </a:ext>
            </a:extLst>
          </p:cNvPr>
          <p:cNvPicPr>
            <a:picLocks noChangeAspect="1"/>
          </p:cNvPicPr>
          <p:nvPr/>
        </p:nvPicPr>
        <p:blipFill>
          <a:blip r:embed="rId2"/>
          <a:srcRect/>
          <a:stretch/>
        </p:blipFill>
        <p:spPr>
          <a:xfrm>
            <a:off x="1806539" y="3056569"/>
            <a:ext cx="2584486" cy="1789626"/>
          </a:xfrm>
          <a:prstGeom prst="rect">
            <a:avLst/>
          </a:prstGeom>
        </p:spPr>
      </p:pic>
      <p:pic>
        <p:nvPicPr>
          <p:cNvPr id="11" name="Picture 10">
            <a:extLst>
              <a:ext uri="{FF2B5EF4-FFF2-40B4-BE49-F238E27FC236}">
                <a16:creationId xmlns:a16="http://schemas.microsoft.com/office/drawing/2014/main" id="{EECCCD77-E330-8BBA-A559-E8C7CC861BBF}"/>
              </a:ext>
            </a:extLst>
          </p:cNvPr>
          <p:cNvPicPr>
            <a:picLocks noChangeAspect="1"/>
          </p:cNvPicPr>
          <p:nvPr/>
        </p:nvPicPr>
        <p:blipFill>
          <a:blip r:embed="rId3"/>
          <a:srcRect/>
          <a:stretch/>
        </p:blipFill>
        <p:spPr>
          <a:xfrm>
            <a:off x="1713663" y="1498644"/>
            <a:ext cx="5716673" cy="1309161"/>
          </a:xfrm>
          <a:prstGeom prst="rect">
            <a:avLst/>
          </a:prstGeom>
        </p:spPr>
      </p:pic>
      <p:pic>
        <p:nvPicPr>
          <p:cNvPr id="3" name="Picture 2">
            <a:extLst>
              <a:ext uri="{FF2B5EF4-FFF2-40B4-BE49-F238E27FC236}">
                <a16:creationId xmlns:a16="http://schemas.microsoft.com/office/drawing/2014/main" id="{B5BC3081-C383-6C70-F143-53B9A6790C8C}"/>
              </a:ext>
            </a:extLst>
          </p:cNvPr>
          <p:cNvPicPr>
            <a:picLocks noChangeAspect="1"/>
          </p:cNvPicPr>
          <p:nvPr/>
        </p:nvPicPr>
        <p:blipFill>
          <a:blip r:embed="rId4"/>
          <a:srcRect/>
          <a:stretch/>
        </p:blipFill>
        <p:spPr>
          <a:xfrm>
            <a:off x="4726857" y="2960224"/>
            <a:ext cx="2703479" cy="1789627"/>
          </a:xfrm>
          <a:prstGeom prst="rect">
            <a:avLst/>
          </a:prstGeom>
        </p:spPr>
      </p:pic>
    </p:spTree>
    <p:extLst>
      <p:ext uri="{BB962C8B-B14F-4D97-AF65-F5344CB8AC3E}">
        <p14:creationId xmlns:p14="http://schemas.microsoft.com/office/powerpoint/2010/main" val="335674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19D1-466A-743C-E197-9865B297059C}"/>
              </a:ext>
            </a:extLst>
          </p:cNvPr>
          <p:cNvSpPr>
            <a:spLocks noGrp="1"/>
          </p:cNvSpPr>
          <p:nvPr>
            <p:ph type="title"/>
          </p:nvPr>
        </p:nvSpPr>
        <p:spPr/>
        <p:txBody>
          <a:bodyPr/>
          <a:lstStyle/>
          <a:p>
            <a:pPr algn="ctr"/>
            <a:r>
              <a:rPr lang="en-IN" dirty="0"/>
              <a:t>Passenger Counts</a:t>
            </a:r>
            <a:endParaRPr lang="en-US" dirty="0"/>
          </a:p>
        </p:txBody>
      </p:sp>
      <p:sp>
        <p:nvSpPr>
          <p:cNvPr id="5" name="Slide Number Placeholder 4">
            <a:extLst>
              <a:ext uri="{FF2B5EF4-FFF2-40B4-BE49-F238E27FC236}">
                <a16:creationId xmlns:a16="http://schemas.microsoft.com/office/drawing/2014/main" id="{C071811A-EE83-84AE-35A2-60A6B4513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9" name="TextBox 8">
            <a:extLst>
              <a:ext uri="{FF2B5EF4-FFF2-40B4-BE49-F238E27FC236}">
                <a16:creationId xmlns:a16="http://schemas.microsoft.com/office/drawing/2014/main" id="{4A9EE106-F2BD-C0BB-F3DB-57EB412AD75A}"/>
              </a:ext>
            </a:extLst>
          </p:cNvPr>
          <p:cNvSpPr txBox="1"/>
          <p:nvPr/>
        </p:nvSpPr>
        <p:spPr>
          <a:xfrm>
            <a:off x="0" y="2166931"/>
            <a:ext cx="4078361" cy="1815882"/>
          </a:xfrm>
          <a:prstGeom prst="rect">
            <a:avLst/>
          </a:prstGeom>
          <a:noFill/>
        </p:spPr>
        <p:txBody>
          <a:bodyPr wrap="none" rtlCol="0">
            <a:spAutoFit/>
          </a:bodyPr>
          <a:lstStyle/>
          <a:p>
            <a:r>
              <a:rPr lang="en-IN" b="1" dirty="0"/>
              <a:t>Number of passengers per trip</a:t>
            </a:r>
          </a:p>
          <a:p>
            <a:pPr marL="285750" indent="-285750" algn="l">
              <a:buFont typeface="Arial" panose="020B0604020202020204" pitchFamily="34" charset="0"/>
              <a:buChar char="•"/>
            </a:pPr>
            <a:r>
              <a:rPr lang="en-US" i="0" dirty="0">
                <a:solidFill>
                  <a:schemeClr val="tx1"/>
                </a:solidFill>
                <a:effectLst/>
                <a:latin typeface="Roboto" panose="02000000000000000000" pitchFamily="2" charset="0"/>
              </a:rPr>
              <a:t>There are some trips with 0 passenger count.</a:t>
            </a:r>
          </a:p>
          <a:p>
            <a:pPr marL="285750" indent="-285750" algn="l">
              <a:buFont typeface="Arial" panose="020B0604020202020204" pitchFamily="34" charset="0"/>
              <a:buChar char="•"/>
            </a:pPr>
            <a:r>
              <a:rPr lang="en-US" i="0" dirty="0">
                <a:solidFill>
                  <a:schemeClr val="tx1"/>
                </a:solidFill>
                <a:effectLst/>
                <a:latin typeface="Roboto" panose="02000000000000000000" pitchFamily="2" charset="0"/>
              </a:rPr>
              <a:t>Few trips consisted of even 6, 7, 8 or 9 </a:t>
            </a:r>
          </a:p>
          <a:p>
            <a:pPr algn="l"/>
            <a:r>
              <a:rPr lang="en-US" i="0" dirty="0">
                <a:solidFill>
                  <a:schemeClr val="tx1"/>
                </a:solidFill>
                <a:effectLst/>
                <a:latin typeface="Roboto" panose="02000000000000000000" pitchFamily="2" charset="0"/>
              </a:rPr>
              <a:t>passengers. Clear outliers and pointers to</a:t>
            </a:r>
          </a:p>
          <a:p>
            <a:pPr algn="l"/>
            <a:r>
              <a:rPr lang="en-US" i="0" dirty="0">
                <a:solidFill>
                  <a:schemeClr val="tx1"/>
                </a:solidFill>
                <a:effectLst/>
                <a:latin typeface="Roboto" panose="02000000000000000000" pitchFamily="2" charset="0"/>
              </a:rPr>
              <a:t> data inconsistency</a:t>
            </a:r>
          </a:p>
          <a:p>
            <a:pPr marL="285750" indent="-285750" algn="l">
              <a:buFont typeface="Arial" panose="020B0604020202020204" pitchFamily="34" charset="0"/>
              <a:buChar char="•"/>
            </a:pPr>
            <a:r>
              <a:rPr lang="en-US" i="0" dirty="0">
                <a:solidFill>
                  <a:schemeClr val="tx1"/>
                </a:solidFill>
                <a:effectLst/>
                <a:latin typeface="Roboto" panose="02000000000000000000" pitchFamily="2" charset="0"/>
              </a:rPr>
              <a:t>Most of trip consist of passenger </a:t>
            </a:r>
          </a:p>
          <a:p>
            <a:pPr algn="l"/>
            <a:r>
              <a:rPr lang="en-US" i="0" dirty="0">
                <a:solidFill>
                  <a:schemeClr val="tx1"/>
                </a:solidFill>
                <a:effectLst/>
                <a:latin typeface="Roboto" panose="02000000000000000000" pitchFamily="2" charset="0"/>
              </a:rPr>
              <a:t>either 1 or 2.</a:t>
            </a:r>
          </a:p>
          <a:p>
            <a:r>
              <a:rPr lang="en-IN" dirty="0">
                <a:solidFill>
                  <a:schemeClr val="tx1"/>
                </a:solidFill>
              </a:rPr>
              <a:t> </a:t>
            </a:r>
            <a:endParaRPr lang="en-US" dirty="0">
              <a:solidFill>
                <a:schemeClr val="tx1"/>
              </a:solidFill>
            </a:endParaRPr>
          </a:p>
        </p:txBody>
      </p:sp>
      <p:pic>
        <p:nvPicPr>
          <p:cNvPr id="13" name="Picture 12">
            <a:extLst>
              <a:ext uri="{FF2B5EF4-FFF2-40B4-BE49-F238E27FC236}">
                <a16:creationId xmlns:a16="http://schemas.microsoft.com/office/drawing/2014/main" id="{40A39641-C8B0-9099-7200-3876C4F65379}"/>
              </a:ext>
            </a:extLst>
          </p:cNvPr>
          <p:cNvPicPr>
            <a:picLocks noChangeAspect="1"/>
          </p:cNvPicPr>
          <p:nvPr/>
        </p:nvPicPr>
        <p:blipFill>
          <a:blip r:embed="rId2"/>
          <a:stretch>
            <a:fillRect/>
          </a:stretch>
        </p:blipFill>
        <p:spPr>
          <a:xfrm>
            <a:off x="3891841" y="1390289"/>
            <a:ext cx="5055535" cy="1555550"/>
          </a:xfrm>
          <a:prstGeom prst="rect">
            <a:avLst/>
          </a:prstGeom>
        </p:spPr>
      </p:pic>
      <p:pic>
        <p:nvPicPr>
          <p:cNvPr id="15" name="Picture 14">
            <a:extLst>
              <a:ext uri="{FF2B5EF4-FFF2-40B4-BE49-F238E27FC236}">
                <a16:creationId xmlns:a16="http://schemas.microsoft.com/office/drawing/2014/main" id="{A186E027-CC78-3243-175C-F34951CAE0DD}"/>
              </a:ext>
            </a:extLst>
          </p:cNvPr>
          <p:cNvPicPr>
            <a:picLocks noChangeAspect="1"/>
          </p:cNvPicPr>
          <p:nvPr/>
        </p:nvPicPr>
        <p:blipFill>
          <a:blip r:embed="rId3"/>
          <a:stretch>
            <a:fillRect/>
          </a:stretch>
        </p:blipFill>
        <p:spPr>
          <a:xfrm>
            <a:off x="3430670" y="3039466"/>
            <a:ext cx="5636382" cy="1616757"/>
          </a:xfrm>
          <a:prstGeom prst="rect">
            <a:avLst/>
          </a:prstGeom>
        </p:spPr>
      </p:pic>
    </p:spTree>
    <p:extLst>
      <p:ext uri="{BB962C8B-B14F-4D97-AF65-F5344CB8AC3E}">
        <p14:creationId xmlns:p14="http://schemas.microsoft.com/office/powerpoint/2010/main" val="229768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19D1-466A-743C-E197-9865B297059C}"/>
              </a:ext>
            </a:extLst>
          </p:cNvPr>
          <p:cNvSpPr>
            <a:spLocks noGrp="1"/>
          </p:cNvSpPr>
          <p:nvPr>
            <p:ph type="title"/>
          </p:nvPr>
        </p:nvSpPr>
        <p:spPr/>
        <p:txBody>
          <a:bodyPr/>
          <a:lstStyle/>
          <a:p>
            <a:pPr algn="ctr"/>
            <a:r>
              <a:rPr lang="en-IN" dirty="0"/>
              <a:t>Number of trips</a:t>
            </a:r>
            <a:endParaRPr lang="en-US" dirty="0"/>
          </a:p>
        </p:txBody>
      </p:sp>
      <p:sp>
        <p:nvSpPr>
          <p:cNvPr id="5" name="Slide Number Placeholder 4">
            <a:extLst>
              <a:ext uri="{FF2B5EF4-FFF2-40B4-BE49-F238E27FC236}">
                <a16:creationId xmlns:a16="http://schemas.microsoft.com/office/drawing/2014/main" id="{C071811A-EE83-84AE-35A2-60A6B4513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8748F7C8-9E9D-9C77-3CDB-464A59B78E94}"/>
              </a:ext>
            </a:extLst>
          </p:cNvPr>
          <p:cNvPicPr>
            <a:picLocks noChangeAspect="1"/>
          </p:cNvPicPr>
          <p:nvPr/>
        </p:nvPicPr>
        <p:blipFill>
          <a:blip r:embed="rId2"/>
          <a:stretch>
            <a:fillRect/>
          </a:stretch>
        </p:blipFill>
        <p:spPr>
          <a:xfrm>
            <a:off x="3774614" y="1467882"/>
            <a:ext cx="4905103" cy="1477957"/>
          </a:xfrm>
          <a:prstGeom prst="rect">
            <a:avLst/>
          </a:prstGeom>
        </p:spPr>
      </p:pic>
      <p:pic>
        <p:nvPicPr>
          <p:cNvPr id="7" name="Picture 6">
            <a:extLst>
              <a:ext uri="{FF2B5EF4-FFF2-40B4-BE49-F238E27FC236}">
                <a16:creationId xmlns:a16="http://schemas.microsoft.com/office/drawing/2014/main" id="{FDDC7A4A-4658-EFE0-C1C0-02528AD98D02}"/>
              </a:ext>
            </a:extLst>
          </p:cNvPr>
          <p:cNvPicPr>
            <a:picLocks noChangeAspect="1"/>
          </p:cNvPicPr>
          <p:nvPr/>
        </p:nvPicPr>
        <p:blipFill>
          <a:blip r:embed="rId3"/>
          <a:stretch>
            <a:fillRect/>
          </a:stretch>
        </p:blipFill>
        <p:spPr>
          <a:xfrm>
            <a:off x="3699399" y="2945839"/>
            <a:ext cx="5055535" cy="2007001"/>
          </a:xfrm>
          <a:prstGeom prst="rect">
            <a:avLst/>
          </a:prstGeom>
        </p:spPr>
      </p:pic>
      <p:sp>
        <p:nvSpPr>
          <p:cNvPr id="9" name="TextBox 8">
            <a:extLst>
              <a:ext uri="{FF2B5EF4-FFF2-40B4-BE49-F238E27FC236}">
                <a16:creationId xmlns:a16="http://schemas.microsoft.com/office/drawing/2014/main" id="{4A9EE106-F2BD-C0BB-F3DB-57EB412AD75A}"/>
              </a:ext>
            </a:extLst>
          </p:cNvPr>
          <p:cNvSpPr txBox="1"/>
          <p:nvPr/>
        </p:nvSpPr>
        <p:spPr>
          <a:xfrm>
            <a:off x="117211" y="1880939"/>
            <a:ext cx="3653564" cy="738664"/>
          </a:xfrm>
          <a:prstGeom prst="rect">
            <a:avLst/>
          </a:prstGeom>
          <a:noFill/>
        </p:spPr>
        <p:txBody>
          <a:bodyPr wrap="none" rtlCol="0">
            <a:spAutoFit/>
          </a:bodyPr>
          <a:lstStyle/>
          <a:p>
            <a:r>
              <a:rPr lang="en-IN" b="1" dirty="0"/>
              <a:t>Number of trip per month</a:t>
            </a:r>
          </a:p>
          <a:p>
            <a:r>
              <a:rPr lang="en-IN" dirty="0"/>
              <a:t>Most number of trips are in march and then </a:t>
            </a:r>
          </a:p>
          <a:p>
            <a:r>
              <a:rPr lang="en-IN" dirty="0"/>
              <a:t>after April and may </a:t>
            </a:r>
            <a:endParaRPr lang="en-US" dirty="0"/>
          </a:p>
        </p:txBody>
      </p:sp>
      <p:sp>
        <p:nvSpPr>
          <p:cNvPr id="12" name="TextBox 11">
            <a:extLst>
              <a:ext uri="{FF2B5EF4-FFF2-40B4-BE49-F238E27FC236}">
                <a16:creationId xmlns:a16="http://schemas.microsoft.com/office/drawing/2014/main" id="{F2A6798A-BC5C-3CA5-844F-E97B49B11682}"/>
              </a:ext>
            </a:extLst>
          </p:cNvPr>
          <p:cNvSpPr txBox="1"/>
          <p:nvPr/>
        </p:nvSpPr>
        <p:spPr>
          <a:xfrm>
            <a:off x="117211" y="3128367"/>
            <a:ext cx="3709670" cy="1600438"/>
          </a:xfrm>
          <a:prstGeom prst="rect">
            <a:avLst/>
          </a:prstGeom>
          <a:noFill/>
        </p:spPr>
        <p:txBody>
          <a:bodyPr wrap="none" rtlCol="0">
            <a:spAutoFit/>
          </a:bodyPr>
          <a:lstStyle/>
          <a:p>
            <a:r>
              <a:rPr lang="en-IN" b="1" dirty="0"/>
              <a:t>Number of trip per day of week</a:t>
            </a:r>
          </a:p>
          <a:p>
            <a:r>
              <a:rPr lang="en-US" b="0" i="0" dirty="0">
                <a:solidFill>
                  <a:schemeClr val="tx1"/>
                </a:solidFill>
                <a:effectLst/>
                <a:latin typeface="Roboto" panose="02000000000000000000" pitchFamily="2" charset="0"/>
              </a:rPr>
              <a:t>Here we can see an increasing trend of taxi </a:t>
            </a:r>
          </a:p>
          <a:p>
            <a:r>
              <a:rPr lang="en-US" b="0" i="0" dirty="0">
                <a:solidFill>
                  <a:schemeClr val="tx1"/>
                </a:solidFill>
                <a:effectLst/>
                <a:latin typeface="Roboto" panose="02000000000000000000" pitchFamily="2" charset="0"/>
              </a:rPr>
              <a:t>pickups starting from Monday till Friday.</a:t>
            </a:r>
          </a:p>
          <a:p>
            <a:r>
              <a:rPr lang="en-US" b="0" i="0" dirty="0">
                <a:solidFill>
                  <a:schemeClr val="tx1"/>
                </a:solidFill>
                <a:effectLst/>
                <a:latin typeface="Roboto" panose="02000000000000000000" pitchFamily="2" charset="0"/>
              </a:rPr>
              <a:t> The trend starts declining from Saturday till </a:t>
            </a:r>
          </a:p>
          <a:p>
            <a:r>
              <a:rPr lang="en-US" b="0" i="0" dirty="0">
                <a:solidFill>
                  <a:schemeClr val="tx1"/>
                </a:solidFill>
                <a:effectLst/>
                <a:latin typeface="Roboto" panose="02000000000000000000" pitchFamily="2" charset="0"/>
              </a:rPr>
              <a:t>Monday which is normal where some office </a:t>
            </a:r>
          </a:p>
          <a:p>
            <a:r>
              <a:rPr lang="en-US" b="0" i="0" dirty="0">
                <a:solidFill>
                  <a:schemeClr val="tx1"/>
                </a:solidFill>
                <a:effectLst/>
                <a:latin typeface="Roboto" panose="02000000000000000000" pitchFamily="2" charset="0"/>
              </a:rPr>
              <a:t>going people likes to stay at home for rest </a:t>
            </a:r>
          </a:p>
          <a:p>
            <a:r>
              <a:rPr lang="en-US" b="0" i="0" dirty="0">
                <a:solidFill>
                  <a:schemeClr val="tx1"/>
                </a:solidFill>
                <a:effectLst/>
                <a:latin typeface="Roboto" panose="02000000000000000000" pitchFamily="2" charset="0"/>
              </a:rPr>
              <a:t>on the weekends.</a:t>
            </a:r>
            <a:endParaRPr lang="en-US" dirty="0">
              <a:solidFill>
                <a:schemeClr val="tx1"/>
              </a:solidFill>
            </a:endParaRPr>
          </a:p>
        </p:txBody>
      </p:sp>
    </p:spTree>
    <p:extLst>
      <p:ext uri="{BB962C8B-B14F-4D97-AF65-F5344CB8AC3E}">
        <p14:creationId xmlns:p14="http://schemas.microsoft.com/office/powerpoint/2010/main" val="10374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ROADMAP</a:t>
            </a:r>
            <a:endParaRPr dirty="0"/>
          </a:p>
        </p:txBody>
      </p:sp>
      <p:sp>
        <p:nvSpPr>
          <p:cNvPr id="439" name="Google Shape;439;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40" name="Google Shape;440;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42" name="Google Shape;442;p39"/>
          <p:cNvGrpSpPr/>
          <p:nvPr/>
        </p:nvGrpSpPr>
        <p:grpSpPr>
          <a:xfrm>
            <a:off x="1786339" y="1703401"/>
            <a:ext cx="473400" cy="473400"/>
            <a:chOff x="1786339" y="1703401"/>
            <a:chExt cx="473400" cy="473400"/>
          </a:xfrm>
        </p:grpSpPr>
        <p:sp>
          <p:nvSpPr>
            <p:cNvPr id="443" name="Google Shape;443;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45" name="Google Shape;445;p39"/>
          <p:cNvGrpSpPr/>
          <p:nvPr/>
        </p:nvGrpSpPr>
        <p:grpSpPr>
          <a:xfrm>
            <a:off x="3814414" y="1703401"/>
            <a:ext cx="473400" cy="473400"/>
            <a:chOff x="3814414" y="1703401"/>
            <a:chExt cx="473400" cy="473400"/>
          </a:xfrm>
        </p:grpSpPr>
        <p:sp>
          <p:nvSpPr>
            <p:cNvPr id="446" name="Google Shape;446;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48" name="Google Shape;448;p39"/>
          <p:cNvGrpSpPr/>
          <p:nvPr/>
        </p:nvGrpSpPr>
        <p:grpSpPr>
          <a:xfrm>
            <a:off x="5842489" y="1703401"/>
            <a:ext cx="473400" cy="473400"/>
            <a:chOff x="5842489" y="1703401"/>
            <a:chExt cx="473400" cy="473400"/>
          </a:xfrm>
        </p:grpSpPr>
        <p:sp>
          <p:nvSpPr>
            <p:cNvPr id="449" name="Google Shape;449;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51" name="Google Shape;451;p39"/>
          <p:cNvGrpSpPr/>
          <p:nvPr/>
        </p:nvGrpSpPr>
        <p:grpSpPr>
          <a:xfrm>
            <a:off x="6880814" y="3576300"/>
            <a:ext cx="473400" cy="473400"/>
            <a:chOff x="6880814" y="3576300"/>
            <a:chExt cx="473400" cy="473400"/>
          </a:xfrm>
        </p:grpSpPr>
        <p:sp>
          <p:nvSpPr>
            <p:cNvPr id="452" name="Google Shape;452;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454" name="Google Shape;454;p39"/>
          <p:cNvGrpSpPr/>
          <p:nvPr/>
        </p:nvGrpSpPr>
        <p:grpSpPr>
          <a:xfrm>
            <a:off x="4852739" y="3576300"/>
            <a:ext cx="473400" cy="473400"/>
            <a:chOff x="4852739" y="3576300"/>
            <a:chExt cx="473400" cy="473400"/>
          </a:xfrm>
        </p:grpSpPr>
        <p:sp>
          <p:nvSpPr>
            <p:cNvPr id="455" name="Google Shape;455;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57" name="Google Shape;457;p39"/>
          <p:cNvGrpSpPr/>
          <p:nvPr/>
        </p:nvGrpSpPr>
        <p:grpSpPr>
          <a:xfrm>
            <a:off x="2824664" y="3576300"/>
            <a:ext cx="473400" cy="473400"/>
            <a:chOff x="2824664" y="3576300"/>
            <a:chExt cx="473400" cy="473400"/>
          </a:xfrm>
        </p:grpSpPr>
        <p:sp>
          <p:nvSpPr>
            <p:cNvPr id="458" name="Google Shape;458;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60" name="Google Shape;460;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Titillium Web"/>
                <a:ea typeface="Titillium Web"/>
                <a:cs typeface="Titillium Web"/>
                <a:sym typeface="Titillium Web"/>
              </a:rPr>
              <a:t>Introduction, Problem Statement &amp; Understanding the Data</a:t>
            </a:r>
            <a:endParaRPr sz="900" dirty="0">
              <a:solidFill>
                <a:schemeClr val="dk2"/>
              </a:solidFill>
              <a:latin typeface="Titillium Web"/>
              <a:ea typeface="Titillium Web"/>
              <a:cs typeface="Titillium Web"/>
              <a:sym typeface="Titillium Web"/>
            </a:endParaRPr>
          </a:p>
        </p:txBody>
      </p:sp>
      <p:sp>
        <p:nvSpPr>
          <p:cNvPr id="461" name="Google Shape;461;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Titillium Web"/>
                <a:ea typeface="Titillium Web"/>
                <a:cs typeface="Titillium Web"/>
                <a:sym typeface="Titillium Web"/>
              </a:rPr>
              <a:t>Hypothesis Testing &amp; Feature Engineering</a:t>
            </a:r>
            <a:endParaRPr sz="900" dirty="0">
              <a:solidFill>
                <a:schemeClr val="dk2"/>
              </a:solidFill>
              <a:latin typeface="Titillium Web"/>
              <a:ea typeface="Titillium Web"/>
              <a:cs typeface="Titillium Web"/>
              <a:sym typeface="Titillium Web"/>
            </a:endParaRPr>
          </a:p>
        </p:txBody>
      </p:sp>
      <p:sp>
        <p:nvSpPr>
          <p:cNvPr id="462" name="Google Shape;462;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Competitive Advantage &amp; Future Work</a:t>
            </a:r>
          </a:p>
        </p:txBody>
      </p:sp>
      <p:sp>
        <p:nvSpPr>
          <p:cNvPr id="463" name="Google Shape;463;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Titillium Web"/>
                <a:ea typeface="Titillium Web"/>
                <a:cs typeface="Titillium Web"/>
                <a:sym typeface="Titillium Web"/>
              </a:rPr>
              <a:t>Data Wrangling , Data Manipulation &amp; Data Visulization </a:t>
            </a:r>
            <a:endParaRPr sz="900" dirty="0">
              <a:solidFill>
                <a:schemeClr val="dk2"/>
              </a:solidFill>
              <a:latin typeface="Titillium Web"/>
              <a:ea typeface="Titillium Web"/>
              <a:cs typeface="Titillium Web"/>
              <a:sym typeface="Titillium Web"/>
            </a:endParaRPr>
          </a:p>
        </p:txBody>
      </p:sp>
      <p:sp>
        <p:nvSpPr>
          <p:cNvPr id="464" name="Google Shape;464;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Titillium Web"/>
                <a:ea typeface="Titillium Web"/>
                <a:cs typeface="Titillium Web"/>
                <a:sym typeface="Titillium Web"/>
              </a:rPr>
              <a:t>Data Pre-Processing &amp; Model Implementaion</a:t>
            </a:r>
            <a:endParaRPr sz="900" dirty="0">
              <a:solidFill>
                <a:schemeClr val="dk2"/>
              </a:solidFill>
              <a:latin typeface="Titillium Web"/>
              <a:ea typeface="Titillium Web"/>
              <a:cs typeface="Titillium Web"/>
              <a:sym typeface="Titillium Web"/>
            </a:endParaRPr>
          </a:p>
        </p:txBody>
      </p:sp>
      <p:sp>
        <p:nvSpPr>
          <p:cNvPr id="465" name="Google Shape;465;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Titillium Web"/>
                <a:ea typeface="Titillium Web"/>
                <a:cs typeface="Titillium Web"/>
                <a:sym typeface="Titillium Web"/>
              </a:rPr>
              <a:t>Conclusion</a:t>
            </a:r>
            <a:endParaRPr sz="900" dirty="0">
              <a:solidFill>
                <a:schemeClr val="dk2"/>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anim calcmode="lin" valueType="num">
                                      <p:cBhvr>
                                        <p:cTn id="8" dur="1000" fill="hold"/>
                                        <p:tgtEl>
                                          <p:spTgt spid="460"/>
                                        </p:tgtEl>
                                        <p:attrNameLst>
                                          <p:attrName>ppt_x</p:attrName>
                                        </p:attrNameLst>
                                      </p:cBhvr>
                                      <p:tavLst>
                                        <p:tav tm="0">
                                          <p:val>
                                            <p:strVal val="#ppt_x"/>
                                          </p:val>
                                        </p:tav>
                                        <p:tav tm="100000">
                                          <p:val>
                                            <p:strVal val="#ppt_x"/>
                                          </p:val>
                                        </p:tav>
                                      </p:tavLst>
                                    </p:anim>
                                    <p:anim calcmode="lin" valueType="num">
                                      <p:cBhvr>
                                        <p:cTn id="9" dur="1000" fill="hold"/>
                                        <p:tgtEl>
                                          <p:spTgt spid="46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42"/>
                                        </p:tgtEl>
                                        <p:attrNameLst>
                                          <p:attrName>style.visibility</p:attrName>
                                        </p:attrNameLst>
                                      </p:cBhvr>
                                      <p:to>
                                        <p:strVal val="visible"/>
                                      </p:to>
                                    </p:set>
                                    <p:animEffect transition="in" filter="fade">
                                      <p:cBhvr>
                                        <p:cTn id="12" dur="1000"/>
                                        <p:tgtEl>
                                          <p:spTgt spid="442"/>
                                        </p:tgtEl>
                                      </p:cBhvr>
                                    </p:animEffect>
                                    <p:anim calcmode="lin" valueType="num">
                                      <p:cBhvr>
                                        <p:cTn id="13" dur="1000" fill="hold"/>
                                        <p:tgtEl>
                                          <p:spTgt spid="442"/>
                                        </p:tgtEl>
                                        <p:attrNameLst>
                                          <p:attrName>ppt_x</p:attrName>
                                        </p:attrNameLst>
                                      </p:cBhvr>
                                      <p:tavLst>
                                        <p:tav tm="0">
                                          <p:val>
                                            <p:strVal val="#ppt_x"/>
                                          </p:val>
                                        </p:tav>
                                        <p:tav tm="100000">
                                          <p:val>
                                            <p:strVal val="#ppt_x"/>
                                          </p:val>
                                        </p:tav>
                                      </p:tavLst>
                                    </p:anim>
                                    <p:anim calcmode="lin" valueType="num">
                                      <p:cBhvr>
                                        <p:cTn id="14"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57"/>
                                        </p:tgtEl>
                                        <p:attrNameLst>
                                          <p:attrName>style.visibility</p:attrName>
                                        </p:attrNameLst>
                                      </p:cBhvr>
                                      <p:to>
                                        <p:strVal val="visible"/>
                                      </p:to>
                                    </p:set>
                                    <p:animEffect transition="in" filter="fade">
                                      <p:cBhvr>
                                        <p:cTn id="19" dur="1000"/>
                                        <p:tgtEl>
                                          <p:spTgt spid="457"/>
                                        </p:tgtEl>
                                      </p:cBhvr>
                                    </p:animEffect>
                                    <p:anim calcmode="lin" valueType="num">
                                      <p:cBhvr>
                                        <p:cTn id="20" dur="1000" fill="hold"/>
                                        <p:tgtEl>
                                          <p:spTgt spid="457"/>
                                        </p:tgtEl>
                                        <p:attrNameLst>
                                          <p:attrName>ppt_x</p:attrName>
                                        </p:attrNameLst>
                                      </p:cBhvr>
                                      <p:tavLst>
                                        <p:tav tm="0">
                                          <p:val>
                                            <p:strVal val="#ppt_x"/>
                                          </p:val>
                                        </p:tav>
                                        <p:tav tm="100000">
                                          <p:val>
                                            <p:strVal val="#ppt_x"/>
                                          </p:val>
                                        </p:tav>
                                      </p:tavLst>
                                    </p:anim>
                                    <p:anim calcmode="lin" valueType="num">
                                      <p:cBhvr>
                                        <p:cTn id="21" dur="1000" fill="hold"/>
                                        <p:tgtEl>
                                          <p:spTgt spid="45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63"/>
                                        </p:tgtEl>
                                        <p:attrNameLst>
                                          <p:attrName>style.visibility</p:attrName>
                                        </p:attrNameLst>
                                      </p:cBhvr>
                                      <p:to>
                                        <p:strVal val="visible"/>
                                      </p:to>
                                    </p:set>
                                    <p:animEffect transition="in" filter="fade">
                                      <p:cBhvr>
                                        <p:cTn id="24" dur="1000"/>
                                        <p:tgtEl>
                                          <p:spTgt spid="463"/>
                                        </p:tgtEl>
                                      </p:cBhvr>
                                    </p:animEffect>
                                    <p:anim calcmode="lin" valueType="num">
                                      <p:cBhvr>
                                        <p:cTn id="25" dur="1000" fill="hold"/>
                                        <p:tgtEl>
                                          <p:spTgt spid="463"/>
                                        </p:tgtEl>
                                        <p:attrNameLst>
                                          <p:attrName>ppt_x</p:attrName>
                                        </p:attrNameLst>
                                      </p:cBhvr>
                                      <p:tavLst>
                                        <p:tav tm="0">
                                          <p:val>
                                            <p:strVal val="#ppt_x"/>
                                          </p:val>
                                        </p:tav>
                                        <p:tav tm="100000">
                                          <p:val>
                                            <p:strVal val="#ppt_x"/>
                                          </p:val>
                                        </p:tav>
                                      </p:tavLst>
                                    </p:anim>
                                    <p:anim calcmode="lin" valueType="num">
                                      <p:cBhvr>
                                        <p:cTn id="26" dur="1000" fill="hold"/>
                                        <p:tgtEl>
                                          <p:spTgt spid="4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1"/>
                                        </p:tgtEl>
                                        <p:attrNameLst>
                                          <p:attrName>style.visibility</p:attrName>
                                        </p:attrNameLst>
                                      </p:cBhvr>
                                      <p:to>
                                        <p:strVal val="visible"/>
                                      </p:to>
                                    </p:set>
                                    <p:animEffect transition="in" filter="fade">
                                      <p:cBhvr>
                                        <p:cTn id="31" dur="1000"/>
                                        <p:tgtEl>
                                          <p:spTgt spid="461"/>
                                        </p:tgtEl>
                                      </p:cBhvr>
                                    </p:animEffect>
                                    <p:anim calcmode="lin" valueType="num">
                                      <p:cBhvr>
                                        <p:cTn id="32" dur="1000" fill="hold"/>
                                        <p:tgtEl>
                                          <p:spTgt spid="461"/>
                                        </p:tgtEl>
                                        <p:attrNameLst>
                                          <p:attrName>ppt_x</p:attrName>
                                        </p:attrNameLst>
                                      </p:cBhvr>
                                      <p:tavLst>
                                        <p:tav tm="0">
                                          <p:val>
                                            <p:strVal val="#ppt_x"/>
                                          </p:val>
                                        </p:tav>
                                        <p:tav tm="100000">
                                          <p:val>
                                            <p:strVal val="#ppt_x"/>
                                          </p:val>
                                        </p:tav>
                                      </p:tavLst>
                                    </p:anim>
                                    <p:anim calcmode="lin" valueType="num">
                                      <p:cBhvr>
                                        <p:cTn id="33" dur="1000" fill="hold"/>
                                        <p:tgtEl>
                                          <p:spTgt spid="46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45"/>
                                        </p:tgtEl>
                                        <p:attrNameLst>
                                          <p:attrName>style.visibility</p:attrName>
                                        </p:attrNameLst>
                                      </p:cBhvr>
                                      <p:to>
                                        <p:strVal val="visible"/>
                                      </p:to>
                                    </p:set>
                                    <p:animEffect transition="in" filter="fade">
                                      <p:cBhvr>
                                        <p:cTn id="36" dur="1000"/>
                                        <p:tgtEl>
                                          <p:spTgt spid="445"/>
                                        </p:tgtEl>
                                      </p:cBhvr>
                                    </p:animEffect>
                                    <p:anim calcmode="lin" valueType="num">
                                      <p:cBhvr>
                                        <p:cTn id="37" dur="1000" fill="hold"/>
                                        <p:tgtEl>
                                          <p:spTgt spid="445"/>
                                        </p:tgtEl>
                                        <p:attrNameLst>
                                          <p:attrName>ppt_x</p:attrName>
                                        </p:attrNameLst>
                                      </p:cBhvr>
                                      <p:tavLst>
                                        <p:tav tm="0">
                                          <p:val>
                                            <p:strVal val="#ppt_x"/>
                                          </p:val>
                                        </p:tav>
                                        <p:tav tm="100000">
                                          <p:val>
                                            <p:strVal val="#ppt_x"/>
                                          </p:val>
                                        </p:tav>
                                      </p:tavLst>
                                    </p:anim>
                                    <p:anim calcmode="lin" valueType="num">
                                      <p:cBhvr>
                                        <p:cTn id="38" dur="1000" fill="hold"/>
                                        <p:tgtEl>
                                          <p:spTgt spid="44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54"/>
                                        </p:tgtEl>
                                        <p:attrNameLst>
                                          <p:attrName>style.visibility</p:attrName>
                                        </p:attrNameLst>
                                      </p:cBhvr>
                                      <p:to>
                                        <p:strVal val="visible"/>
                                      </p:to>
                                    </p:set>
                                    <p:animEffect transition="in" filter="fade">
                                      <p:cBhvr>
                                        <p:cTn id="43" dur="1000"/>
                                        <p:tgtEl>
                                          <p:spTgt spid="454"/>
                                        </p:tgtEl>
                                      </p:cBhvr>
                                    </p:animEffect>
                                    <p:anim calcmode="lin" valueType="num">
                                      <p:cBhvr>
                                        <p:cTn id="44" dur="1000" fill="hold"/>
                                        <p:tgtEl>
                                          <p:spTgt spid="454"/>
                                        </p:tgtEl>
                                        <p:attrNameLst>
                                          <p:attrName>ppt_x</p:attrName>
                                        </p:attrNameLst>
                                      </p:cBhvr>
                                      <p:tavLst>
                                        <p:tav tm="0">
                                          <p:val>
                                            <p:strVal val="#ppt_x"/>
                                          </p:val>
                                        </p:tav>
                                        <p:tav tm="100000">
                                          <p:val>
                                            <p:strVal val="#ppt_x"/>
                                          </p:val>
                                        </p:tav>
                                      </p:tavLst>
                                    </p:anim>
                                    <p:anim calcmode="lin" valueType="num">
                                      <p:cBhvr>
                                        <p:cTn id="45" dur="1000" fill="hold"/>
                                        <p:tgtEl>
                                          <p:spTgt spid="45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64"/>
                                        </p:tgtEl>
                                        <p:attrNameLst>
                                          <p:attrName>style.visibility</p:attrName>
                                        </p:attrNameLst>
                                      </p:cBhvr>
                                      <p:to>
                                        <p:strVal val="visible"/>
                                      </p:to>
                                    </p:set>
                                    <p:animEffect transition="in" filter="fade">
                                      <p:cBhvr>
                                        <p:cTn id="48" dur="1000"/>
                                        <p:tgtEl>
                                          <p:spTgt spid="464"/>
                                        </p:tgtEl>
                                      </p:cBhvr>
                                    </p:animEffect>
                                    <p:anim calcmode="lin" valueType="num">
                                      <p:cBhvr>
                                        <p:cTn id="49" dur="1000" fill="hold"/>
                                        <p:tgtEl>
                                          <p:spTgt spid="464"/>
                                        </p:tgtEl>
                                        <p:attrNameLst>
                                          <p:attrName>ppt_x</p:attrName>
                                        </p:attrNameLst>
                                      </p:cBhvr>
                                      <p:tavLst>
                                        <p:tav tm="0">
                                          <p:val>
                                            <p:strVal val="#ppt_x"/>
                                          </p:val>
                                        </p:tav>
                                        <p:tav tm="100000">
                                          <p:val>
                                            <p:strVal val="#ppt_x"/>
                                          </p:val>
                                        </p:tav>
                                      </p:tavLst>
                                    </p:anim>
                                    <p:anim calcmode="lin" valueType="num">
                                      <p:cBhvr>
                                        <p:cTn id="50" dur="1000" fill="hold"/>
                                        <p:tgtEl>
                                          <p:spTgt spid="46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2"/>
                                        </p:tgtEl>
                                        <p:attrNameLst>
                                          <p:attrName>style.visibility</p:attrName>
                                        </p:attrNameLst>
                                      </p:cBhvr>
                                      <p:to>
                                        <p:strVal val="visible"/>
                                      </p:to>
                                    </p:set>
                                    <p:animEffect transition="in" filter="fade">
                                      <p:cBhvr>
                                        <p:cTn id="55" dur="1000"/>
                                        <p:tgtEl>
                                          <p:spTgt spid="462"/>
                                        </p:tgtEl>
                                      </p:cBhvr>
                                    </p:animEffect>
                                    <p:anim calcmode="lin" valueType="num">
                                      <p:cBhvr>
                                        <p:cTn id="56" dur="1000" fill="hold"/>
                                        <p:tgtEl>
                                          <p:spTgt spid="462"/>
                                        </p:tgtEl>
                                        <p:attrNameLst>
                                          <p:attrName>ppt_x</p:attrName>
                                        </p:attrNameLst>
                                      </p:cBhvr>
                                      <p:tavLst>
                                        <p:tav tm="0">
                                          <p:val>
                                            <p:strVal val="#ppt_x"/>
                                          </p:val>
                                        </p:tav>
                                        <p:tav tm="100000">
                                          <p:val>
                                            <p:strVal val="#ppt_x"/>
                                          </p:val>
                                        </p:tav>
                                      </p:tavLst>
                                    </p:anim>
                                    <p:anim calcmode="lin" valueType="num">
                                      <p:cBhvr>
                                        <p:cTn id="57" dur="1000" fill="hold"/>
                                        <p:tgtEl>
                                          <p:spTgt spid="462"/>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48"/>
                                        </p:tgtEl>
                                        <p:attrNameLst>
                                          <p:attrName>style.visibility</p:attrName>
                                        </p:attrNameLst>
                                      </p:cBhvr>
                                      <p:to>
                                        <p:strVal val="visible"/>
                                      </p:to>
                                    </p:set>
                                    <p:animEffect transition="in" filter="fade">
                                      <p:cBhvr>
                                        <p:cTn id="60" dur="1000"/>
                                        <p:tgtEl>
                                          <p:spTgt spid="448"/>
                                        </p:tgtEl>
                                      </p:cBhvr>
                                    </p:animEffect>
                                    <p:anim calcmode="lin" valueType="num">
                                      <p:cBhvr>
                                        <p:cTn id="61" dur="1000" fill="hold"/>
                                        <p:tgtEl>
                                          <p:spTgt spid="448"/>
                                        </p:tgtEl>
                                        <p:attrNameLst>
                                          <p:attrName>ppt_x</p:attrName>
                                        </p:attrNameLst>
                                      </p:cBhvr>
                                      <p:tavLst>
                                        <p:tav tm="0">
                                          <p:val>
                                            <p:strVal val="#ppt_x"/>
                                          </p:val>
                                        </p:tav>
                                        <p:tav tm="100000">
                                          <p:val>
                                            <p:strVal val="#ppt_x"/>
                                          </p:val>
                                        </p:tav>
                                      </p:tavLst>
                                    </p:anim>
                                    <p:anim calcmode="lin" valueType="num">
                                      <p:cBhvr>
                                        <p:cTn id="62" dur="1000" fill="hold"/>
                                        <p:tgtEl>
                                          <p:spTgt spid="44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65"/>
                                        </p:tgtEl>
                                        <p:attrNameLst>
                                          <p:attrName>style.visibility</p:attrName>
                                        </p:attrNameLst>
                                      </p:cBhvr>
                                      <p:to>
                                        <p:strVal val="visible"/>
                                      </p:to>
                                    </p:set>
                                    <p:animEffect transition="in" filter="fade">
                                      <p:cBhvr>
                                        <p:cTn id="67" dur="1000"/>
                                        <p:tgtEl>
                                          <p:spTgt spid="465"/>
                                        </p:tgtEl>
                                      </p:cBhvr>
                                    </p:animEffect>
                                    <p:anim calcmode="lin" valueType="num">
                                      <p:cBhvr>
                                        <p:cTn id="68" dur="1000" fill="hold"/>
                                        <p:tgtEl>
                                          <p:spTgt spid="465"/>
                                        </p:tgtEl>
                                        <p:attrNameLst>
                                          <p:attrName>ppt_x</p:attrName>
                                        </p:attrNameLst>
                                      </p:cBhvr>
                                      <p:tavLst>
                                        <p:tav tm="0">
                                          <p:val>
                                            <p:strVal val="#ppt_x"/>
                                          </p:val>
                                        </p:tav>
                                        <p:tav tm="100000">
                                          <p:val>
                                            <p:strVal val="#ppt_x"/>
                                          </p:val>
                                        </p:tav>
                                      </p:tavLst>
                                    </p:anim>
                                    <p:anim calcmode="lin" valueType="num">
                                      <p:cBhvr>
                                        <p:cTn id="69" dur="1000" fill="hold"/>
                                        <p:tgtEl>
                                          <p:spTgt spid="46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51"/>
                                        </p:tgtEl>
                                        <p:attrNameLst>
                                          <p:attrName>style.visibility</p:attrName>
                                        </p:attrNameLst>
                                      </p:cBhvr>
                                      <p:to>
                                        <p:strVal val="visible"/>
                                      </p:to>
                                    </p:set>
                                    <p:animEffect transition="in" filter="fade">
                                      <p:cBhvr>
                                        <p:cTn id="72" dur="1000"/>
                                        <p:tgtEl>
                                          <p:spTgt spid="451"/>
                                        </p:tgtEl>
                                      </p:cBhvr>
                                    </p:animEffect>
                                    <p:anim calcmode="lin" valueType="num">
                                      <p:cBhvr>
                                        <p:cTn id="73" dur="1000" fill="hold"/>
                                        <p:tgtEl>
                                          <p:spTgt spid="451"/>
                                        </p:tgtEl>
                                        <p:attrNameLst>
                                          <p:attrName>ppt_x</p:attrName>
                                        </p:attrNameLst>
                                      </p:cBhvr>
                                      <p:tavLst>
                                        <p:tav tm="0">
                                          <p:val>
                                            <p:strVal val="#ppt_x"/>
                                          </p:val>
                                        </p:tav>
                                        <p:tav tm="100000">
                                          <p:val>
                                            <p:strVal val="#ppt_x"/>
                                          </p:val>
                                        </p:tav>
                                      </p:tavLst>
                                    </p:anim>
                                    <p:anim calcmode="lin" valueType="num">
                                      <p:cBhvr>
                                        <p:cTn id="74" dur="1000" fill="hold"/>
                                        <p:tgtEl>
                                          <p:spTgt spid="4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P spid="461" grpId="0"/>
      <p:bldP spid="462" grpId="0"/>
      <p:bldP spid="463" grpId="0"/>
      <p:bldP spid="464" grpId="0"/>
      <p:bldP spid="4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52FA-DE32-4C11-9498-456C75CCFFE8}"/>
              </a:ext>
            </a:extLst>
          </p:cNvPr>
          <p:cNvSpPr>
            <a:spLocks noGrp="1"/>
          </p:cNvSpPr>
          <p:nvPr>
            <p:ph type="title"/>
          </p:nvPr>
        </p:nvSpPr>
        <p:spPr/>
        <p:txBody>
          <a:bodyPr/>
          <a:lstStyle/>
          <a:p>
            <a:pPr algn="ctr"/>
            <a:r>
              <a:rPr lang="en-IN" dirty="0"/>
              <a:t>Trip Duration</a:t>
            </a:r>
            <a:endParaRPr lang="en-US" dirty="0"/>
          </a:p>
        </p:txBody>
      </p:sp>
      <p:sp>
        <p:nvSpPr>
          <p:cNvPr id="3" name="Text Placeholder 2">
            <a:extLst>
              <a:ext uri="{FF2B5EF4-FFF2-40B4-BE49-F238E27FC236}">
                <a16:creationId xmlns:a16="http://schemas.microsoft.com/office/drawing/2014/main" id="{E3ED6797-8BD1-6F5F-7DF2-E0624C618438}"/>
              </a:ext>
            </a:extLst>
          </p:cNvPr>
          <p:cNvSpPr>
            <a:spLocks noGrp="1"/>
          </p:cNvSpPr>
          <p:nvPr>
            <p:ph type="body" idx="1"/>
          </p:nvPr>
        </p:nvSpPr>
        <p:spPr>
          <a:xfrm>
            <a:off x="324521" y="1864746"/>
            <a:ext cx="3581273" cy="2538871"/>
          </a:xfrm>
        </p:spPr>
        <p:txBody>
          <a:bodyPr/>
          <a:lstStyle/>
          <a:p>
            <a:pPr>
              <a:buFont typeface="Wingdings" panose="05000000000000000000" pitchFamily="2" charset="2"/>
              <a:buChar char="§"/>
            </a:pPr>
            <a:r>
              <a:rPr kumimoji="0" lang="en-US" altLang="en-US" sz="1200" b="0" i="0" u="none" strike="noStrike" cap="none" normalizeH="0" baseline="0" dirty="0">
                <a:ln>
                  <a:noFill/>
                </a:ln>
                <a:solidFill>
                  <a:schemeClr val="tx1"/>
                </a:solidFill>
                <a:effectLst/>
                <a:latin typeface="Roboto" panose="02000000000000000000" pitchFamily="2" charset="0"/>
              </a:rPr>
              <a:t>We can see that trip duration is almost equally distributed across the week on a scale of 0-1000 minutes with minimal difference in the duration times. Also, it is observed that trip duration on thursday is longest among all days</a:t>
            </a:r>
            <a:endParaRPr lang="en-US" sz="1200" dirty="0">
              <a:solidFill>
                <a:schemeClr val="tx1"/>
              </a:solidFill>
              <a:latin typeface="Roboto" panose="02000000000000000000" pitchFamily="2" charset="0"/>
            </a:endParaRP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trip duration is lowest at 6 AM when there is minimal traffic on the roads.</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Average trip duration is generally highest around 3 PM during the busy streets.</a:t>
            </a:r>
          </a:p>
          <a:p>
            <a:pPr algn="l">
              <a:buFont typeface="Wingdings" panose="05000000000000000000" pitchFamily="2" charset="2"/>
              <a:buChar char="§"/>
            </a:pPr>
            <a:r>
              <a:rPr lang="en-US" sz="1200" b="0" i="0" dirty="0">
                <a:solidFill>
                  <a:schemeClr val="tx1"/>
                </a:solidFill>
                <a:effectLst/>
                <a:latin typeface="Roboto" panose="02000000000000000000" pitchFamily="2" charset="0"/>
              </a:rPr>
              <a:t>Trip duration on an average is similar during early morning hours i.e. before 6 AM &amp; late evening hours i.e. after 6 PM</a:t>
            </a:r>
          </a:p>
          <a:p>
            <a:pPr algn="l">
              <a:buFont typeface="Wingdings" panose="05000000000000000000" pitchFamily="2" charset="2"/>
              <a:buChar char="§"/>
            </a:pPr>
            <a:endParaRPr lang="en-US" sz="1200" b="0" i="0" dirty="0">
              <a:solidFill>
                <a:schemeClr val="tx1"/>
              </a:solidFill>
              <a:effectLst/>
              <a:latin typeface="Roboto" panose="02000000000000000000" pitchFamily="2" charset="0"/>
            </a:endParaRPr>
          </a:p>
          <a:p>
            <a:pPr>
              <a:buFont typeface="Wingdings" panose="05000000000000000000" pitchFamily="2" charset="2"/>
              <a:buChar char="§"/>
            </a:pPr>
            <a:endParaRPr lang="en-US" sz="1200" dirty="0">
              <a:solidFill>
                <a:schemeClr val="tx1"/>
              </a:solidFill>
            </a:endParaRPr>
          </a:p>
        </p:txBody>
      </p:sp>
      <p:sp>
        <p:nvSpPr>
          <p:cNvPr id="5" name="Slide Number Placeholder 4">
            <a:extLst>
              <a:ext uri="{FF2B5EF4-FFF2-40B4-BE49-F238E27FC236}">
                <a16:creationId xmlns:a16="http://schemas.microsoft.com/office/drawing/2014/main" id="{14E975C2-D9F4-CA8A-902F-F07B7709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FE68D7E5-9721-96B3-4B1A-D688C00B0BD8}"/>
              </a:ext>
            </a:extLst>
          </p:cNvPr>
          <p:cNvPicPr>
            <a:picLocks noChangeAspect="1"/>
          </p:cNvPicPr>
          <p:nvPr/>
        </p:nvPicPr>
        <p:blipFill>
          <a:blip r:embed="rId2"/>
          <a:srcRect/>
          <a:stretch/>
        </p:blipFill>
        <p:spPr>
          <a:xfrm>
            <a:off x="4411488" y="1266942"/>
            <a:ext cx="4500541" cy="1789627"/>
          </a:xfrm>
          <a:prstGeom prst="rect">
            <a:avLst/>
          </a:prstGeom>
        </p:spPr>
      </p:pic>
      <p:pic>
        <p:nvPicPr>
          <p:cNvPr id="8" name="Picture 7">
            <a:extLst>
              <a:ext uri="{FF2B5EF4-FFF2-40B4-BE49-F238E27FC236}">
                <a16:creationId xmlns:a16="http://schemas.microsoft.com/office/drawing/2014/main" id="{3D17B712-10BB-D5C2-BD5B-20D4972342C0}"/>
              </a:ext>
            </a:extLst>
          </p:cNvPr>
          <p:cNvPicPr>
            <a:picLocks noChangeAspect="1"/>
          </p:cNvPicPr>
          <p:nvPr/>
        </p:nvPicPr>
        <p:blipFill>
          <a:blip r:embed="rId3"/>
          <a:srcRect/>
          <a:stretch/>
        </p:blipFill>
        <p:spPr>
          <a:xfrm>
            <a:off x="4235593" y="3056569"/>
            <a:ext cx="4852333" cy="1929516"/>
          </a:xfrm>
          <a:prstGeom prst="rect">
            <a:avLst/>
          </a:prstGeom>
        </p:spPr>
      </p:pic>
      <p:sp>
        <p:nvSpPr>
          <p:cNvPr id="9" name="Rectangle 1">
            <a:extLst>
              <a:ext uri="{FF2B5EF4-FFF2-40B4-BE49-F238E27FC236}">
                <a16:creationId xmlns:a16="http://schemas.microsoft.com/office/drawing/2014/main" id="{4D9AB06E-96B5-B6B6-B1CC-DA2C4E38EF6F}"/>
              </a:ext>
            </a:extLst>
          </p:cNvPr>
          <p:cNvSpPr>
            <a:spLocks noChangeArrowheads="1"/>
          </p:cNvSpPr>
          <p:nvPr/>
        </p:nvSpPr>
        <p:spPr bwMode="auto">
          <a:xfrm>
            <a:off x="0" y="0"/>
            <a:ext cx="878205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3805"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00430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52FA-DE32-4C11-9498-456C75CCFFE8}"/>
              </a:ext>
            </a:extLst>
          </p:cNvPr>
          <p:cNvSpPr>
            <a:spLocks noGrp="1"/>
          </p:cNvSpPr>
          <p:nvPr>
            <p:ph type="title"/>
          </p:nvPr>
        </p:nvSpPr>
        <p:spPr/>
        <p:txBody>
          <a:bodyPr/>
          <a:lstStyle/>
          <a:p>
            <a:pPr algn="ctr"/>
            <a:r>
              <a:rPr lang="en-IN" dirty="0"/>
              <a:t>Trip Duration</a:t>
            </a:r>
            <a:endParaRPr lang="en-US" dirty="0"/>
          </a:p>
        </p:txBody>
      </p:sp>
      <p:sp>
        <p:nvSpPr>
          <p:cNvPr id="3" name="Text Placeholder 2">
            <a:extLst>
              <a:ext uri="{FF2B5EF4-FFF2-40B4-BE49-F238E27FC236}">
                <a16:creationId xmlns:a16="http://schemas.microsoft.com/office/drawing/2014/main" id="{E3ED6797-8BD1-6F5F-7DF2-E0624C618438}"/>
              </a:ext>
            </a:extLst>
          </p:cNvPr>
          <p:cNvSpPr>
            <a:spLocks noGrp="1"/>
          </p:cNvSpPr>
          <p:nvPr>
            <p:ph type="body" idx="1"/>
          </p:nvPr>
        </p:nvSpPr>
        <p:spPr>
          <a:xfrm>
            <a:off x="343571" y="2540965"/>
            <a:ext cx="3581273" cy="2538871"/>
          </a:xfrm>
        </p:spPr>
        <p:txBody>
          <a:bodyPr/>
          <a:lstStyle/>
          <a:p>
            <a:pPr marL="101600" indent="0">
              <a:buNone/>
            </a:pPr>
            <a:r>
              <a:rPr lang="en-US" sz="1400" dirty="0">
                <a:solidFill>
                  <a:schemeClr val="tx1"/>
                </a:solidFill>
                <a:effectLst/>
                <a:latin typeface="Roboto" panose="02000000000000000000" pitchFamily="2" charset="0"/>
                <a:ea typeface="Roboto" panose="02000000000000000000" pitchFamily="2" charset="0"/>
                <a:cs typeface="Roboto" panose="02000000000000000000" pitchFamily="2" charset="0"/>
              </a:rPr>
              <a:t>There is an increasing linear relationship between the months and the average value of the duration of trips.</a:t>
            </a:r>
          </a:p>
          <a:p>
            <a:pPr marL="101600" indent="0" algn="l">
              <a:buNone/>
            </a:pPr>
            <a:endParaRPr lang="en-US" sz="1200" b="0" i="0" dirty="0">
              <a:solidFill>
                <a:schemeClr val="tx1"/>
              </a:solidFill>
              <a:effectLst/>
              <a:latin typeface="Roboto" panose="02000000000000000000" pitchFamily="2" charset="0"/>
            </a:endParaRPr>
          </a:p>
          <a:p>
            <a:pPr>
              <a:buFont typeface="Wingdings" panose="05000000000000000000" pitchFamily="2" charset="2"/>
              <a:buChar char="§"/>
            </a:pPr>
            <a:endParaRPr lang="en-US" sz="1200" dirty="0">
              <a:solidFill>
                <a:schemeClr val="tx1"/>
              </a:solidFill>
            </a:endParaRPr>
          </a:p>
        </p:txBody>
      </p:sp>
      <p:sp>
        <p:nvSpPr>
          <p:cNvPr id="5" name="Slide Number Placeholder 4">
            <a:extLst>
              <a:ext uri="{FF2B5EF4-FFF2-40B4-BE49-F238E27FC236}">
                <a16:creationId xmlns:a16="http://schemas.microsoft.com/office/drawing/2014/main" id="{14E975C2-D9F4-CA8A-902F-F07B7709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FE68D7E5-9721-96B3-4B1A-D688C00B0BD8}"/>
              </a:ext>
            </a:extLst>
          </p:cNvPr>
          <p:cNvPicPr>
            <a:picLocks noChangeAspect="1"/>
          </p:cNvPicPr>
          <p:nvPr/>
        </p:nvPicPr>
        <p:blipFill>
          <a:blip r:embed="rId2"/>
          <a:srcRect/>
          <a:stretch/>
        </p:blipFill>
        <p:spPr>
          <a:xfrm>
            <a:off x="4468638" y="2239368"/>
            <a:ext cx="4500541" cy="1789626"/>
          </a:xfrm>
          <a:prstGeom prst="rect">
            <a:avLst/>
          </a:prstGeom>
        </p:spPr>
      </p:pic>
      <p:sp>
        <p:nvSpPr>
          <p:cNvPr id="9" name="Rectangle 1">
            <a:extLst>
              <a:ext uri="{FF2B5EF4-FFF2-40B4-BE49-F238E27FC236}">
                <a16:creationId xmlns:a16="http://schemas.microsoft.com/office/drawing/2014/main" id="{4D9AB06E-96B5-B6B6-B1CC-DA2C4E38EF6F}"/>
              </a:ext>
            </a:extLst>
          </p:cNvPr>
          <p:cNvSpPr>
            <a:spLocks noChangeArrowheads="1"/>
          </p:cNvSpPr>
          <p:nvPr/>
        </p:nvSpPr>
        <p:spPr bwMode="auto">
          <a:xfrm>
            <a:off x="0" y="0"/>
            <a:ext cx="878205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3805"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0711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19A-C4C7-8225-BAD0-E839DD8615D6}"/>
              </a:ext>
            </a:extLst>
          </p:cNvPr>
          <p:cNvSpPr>
            <a:spLocks noGrp="1"/>
          </p:cNvSpPr>
          <p:nvPr>
            <p:ph type="title"/>
          </p:nvPr>
        </p:nvSpPr>
        <p:spPr/>
        <p:txBody>
          <a:bodyPr/>
          <a:lstStyle/>
          <a:p>
            <a:r>
              <a:rPr lang="en-IN" dirty="0"/>
              <a:t>Trip Duration in 10 minute slab</a:t>
            </a:r>
            <a:endParaRPr lang="en-US" dirty="0"/>
          </a:p>
        </p:txBody>
      </p:sp>
      <p:sp>
        <p:nvSpPr>
          <p:cNvPr id="3" name="Text Placeholder 2">
            <a:extLst>
              <a:ext uri="{FF2B5EF4-FFF2-40B4-BE49-F238E27FC236}">
                <a16:creationId xmlns:a16="http://schemas.microsoft.com/office/drawing/2014/main" id="{1AECB701-0282-445F-9F57-D85294274DA8}"/>
              </a:ext>
            </a:extLst>
          </p:cNvPr>
          <p:cNvSpPr>
            <a:spLocks noGrp="1"/>
          </p:cNvSpPr>
          <p:nvPr>
            <p:ph type="body" idx="1"/>
          </p:nvPr>
        </p:nvSpPr>
        <p:spPr>
          <a:xfrm>
            <a:off x="697120" y="1719213"/>
            <a:ext cx="7783464" cy="687899"/>
          </a:xfrm>
        </p:spPr>
        <p:txBody>
          <a:bodyPr/>
          <a:lstStyle/>
          <a:p>
            <a:pPr algn="l">
              <a:buFont typeface="Arial" panose="020B0604020202020204" pitchFamily="34" charset="0"/>
              <a:buChar char="•"/>
            </a:pPr>
            <a:r>
              <a:rPr lang="en-US" sz="1200" b="0" i="0" dirty="0">
                <a:solidFill>
                  <a:schemeClr val="tx1"/>
                </a:solidFill>
                <a:effectLst/>
                <a:latin typeface="Roboto" panose="02000000000000000000" pitchFamily="2" charset="0"/>
              </a:rPr>
              <a:t>Some trip durations are over 100000 seconds which are clear outliers and should be removed.</a:t>
            </a:r>
          </a:p>
          <a:p>
            <a:pPr algn="l">
              <a:buFont typeface="Arial" panose="020B0604020202020204" pitchFamily="34" charset="0"/>
              <a:buChar char="•"/>
            </a:pPr>
            <a:r>
              <a:rPr lang="en-US" sz="1200" b="0" i="0" dirty="0">
                <a:solidFill>
                  <a:schemeClr val="tx1"/>
                </a:solidFill>
                <a:effectLst/>
                <a:latin typeface="Roboto" panose="02000000000000000000" pitchFamily="2" charset="0"/>
              </a:rPr>
              <a:t>There are some durations with as low as 1 second. which points towards trips with 0 km distance.</a:t>
            </a:r>
          </a:p>
          <a:p>
            <a:pPr algn="l">
              <a:buFont typeface="Arial" panose="020B0604020202020204" pitchFamily="34" charset="0"/>
              <a:buChar char="•"/>
            </a:pPr>
            <a:r>
              <a:rPr lang="en-US" sz="1200" b="0" i="0" dirty="0">
                <a:solidFill>
                  <a:schemeClr val="tx1"/>
                </a:solidFill>
                <a:effectLst/>
                <a:latin typeface="Roboto" panose="02000000000000000000" pitchFamily="2" charset="0"/>
              </a:rPr>
              <a:t>Major trip durations took between 10-20 mins to complete.</a:t>
            </a:r>
          </a:p>
          <a:p>
            <a:pPr algn="l">
              <a:buFont typeface="Arial" panose="020B0604020202020204" pitchFamily="34" charset="0"/>
              <a:buChar char="•"/>
            </a:pPr>
            <a:r>
              <a:rPr lang="en-US" sz="1200" b="0" i="0" dirty="0">
                <a:solidFill>
                  <a:schemeClr val="tx1"/>
                </a:solidFill>
                <a:effectLst/>
                <a:latin typeface="Roboto" panose="02000000000000000000" pitchFamily="2" charset="0"/>
              </a:rPr>
              <a:t>Mean and mode are not same which shows that trip duration distribution is skewed towards right</a:t>
            </a:r>
          </a:p>
          <a:p>
            <a:pPr marL="101600" indent="0">
              <a:buNone/>
            </a:pPr>
            <a:endParaRPr lang="en-US" sz="1200" dirty="0"/>
          </a:p>
        </p:txBody>
      </p:sp>
      <p:sp>
        <p:nvSpPr>
          <p:cNvPr id="5" name="Slide Number Placeholder 4">
            <a:extLst>
              <a:ext uri="{FF2B5EF4-FFF2-40B4-BE49-F238E27FC236}">
                <a16:creationId xmlns:a16="http://schemas.microsoft.com/office/drawing/2014/main" id="{6050DC9B-C5F6-313F-5D14-0EF5FDBC22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7" name="Picture 6">
            <a:extLst>
              <a:ext uri="{FF2B5EF4-FFF2-40B4-BE49-F238E27FC236}">
                <a16:creationId xmlns:a16="http://schemas.microsoft.com/office/drawing/2014/main" id="{8D0F09A9-6C1F-6E5B-EA98-607390AA0F27}"/>
              </a:ext>
            </a:extLst>
          </p:cNvPr>
          <p:cNvPicPr>
            <a:picLocks noChangeAspect="1"/>
          </p:cNvPicPr>
          <p:nvPr/>
        </p:nvPicPr>
        <p:blipFill>
          <a:blip r:embed="rId2"/>
          <a:stretch>
            <a:fillRect/>
          </a:stretch>
        </p:blipFill>
        <p:spPr>
          <a:xfrm>
            <a:off x="928567" y="2739271"/>
            <a:ext cx="7466771" cy="2207380"/>
          </a:xfrm>
          <a:prstGeom prst="rect">
            <a:avLst/>
          </a:prstGeom>
        </p:spPr>
      </p:pic>
    </p:spTree>
    <p:extLst>
      <p:ext uri="{BB962C8B-B14F-4D97-AF65-F5344CB8AC3E}">
        <p14:creationId xmlns:p14="http://schemas.microsoft.com/office/powerpoint/2010/main" val="3237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4694-10B0-9B42-E6D2-B904994FC8A6}"/>
              </a:ext>
            </a:extLst>
          </p:cNvPr>
          <p:cNvSpPr>
            <a:spLocks noGrp="1"/>
          </p:cNvSpPr>
          <p:nvPr>
            <p:ph type="title"/>
          </p:nvPr>
        </p:nvSpPr>
        <p:spPr/>
        <p:txBody>
          <a:bodyPr/>
          <a:lstStyle/>
          <a:p>
            <a:pPr algn="ctr"/>
            <a:r>
              <a:rPr lang="en-IN" dirty="0"/>
              <a:t>All about Vendor</a:t>
            </a:r>
            <a:endParaRPr lang="en-US" dirty="0"/>
          </a:p>
        </p:txBody>
      </p:sp>
      <p:sp>
        <p:nvSpPr>
          <p:cNvPr id="5" name="Slide Number Placeholder 4">
            <a:extLst>
              <a:ext uri="{FF2B5EF4-FFF2-40B4-BE49-F238E27FC236}">
                <a16:creationId xmlns:a16="http://schemas.microsoft.com/office/drawing/2014/main" id="{2A86A7A3-23D2-5A10-8759-47F4B97734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FA97A497-D0A6-E1FE-8432-4C263E2F0668}"/>
              </a:ext>
            </a:extLst>
          </p:cNvPr>
          <p:cNvPicPr>
            <a:picLocks noChangeAspect="1"/>
          </p:cNvPicPr>
          <p:nvPr/>
        </p:nvPicPr>
        <p:blipFill>
          <a:blip r:embed="rId2"/>
          <a:stretch>
            <a:fillRect/>
          </a:stretch>
        </p:blipFill>
        <p:spPr>
          <a:xfrm>
            <a:off x="5098526" y="1333100"/>
            <a:ext cx="3865444" cy="2082837"/>
          </a:xfrm>
          <a:prstGeom prst="rect">
            <a:avLst/>
          </a:prstGeom>
        </p:spPr>
      </p:pic>
      <p:sp>
        <p:nvSpPr>
          <p:cNvPr id="7" name="TextBox 6">
            <a:extLst>
              <a:ext uri="{FF2B5EF4-FFF2-40B4-BE49-F238E27FC236}">
                <a16:creationId xmlns:a16="http://schemas.microsoft.com/office/drawing/2014/main" id="{0E7A3FD9-6275-5317-8DC0-4CCE1CD1196C}"/>
              </a:ext>
            </a:extLst>
          </p:cNvPr>
          <p:cNvSpPr txBox="1"/>
          <p:nvPr/>
        </p:nvSpPr>
        <p:spPr>
          <a:xfrm>
            <a:off x="502603" y="2054135"/>
            <a:ext cx="4173900" cy="2462213"/>
          </a:xfrm>
          <a:prstGeom prst="rect">
            <a:avLst/>
          </a:prstGeom>
          <a:noFill/>
        </p:spPr>
        <p:txBody>
          <a:bodyPr wrap="square" rtlCol="0">
            <a:spAutoFit/>
          </a:bodyPr>
          <a:lstStyle/>
          <a:p>
            <a:pPr algn="l">
              <a:buFont typeface="Arial" panose="020B0604020202020204" pitchFamily="34" charset="0"/>
              <a:buChar char="•"/>
            </a:pPr>
            <a:r>
              <a:rPr lang="en-US" b="0" i="0" dirty="0">
                <a:solidFill>
                  <a:schemeClr val="tx1"/>
                </a:solidFill>
                <a:effectLst/>
                <a:latin typeface="Roboto" panose="02000000000000000000" pitchFamily="2" charset="0"/>
              </a:rPr>
              <a:t>Vendor 2 takes the crown. Average trip duration for vendor 2 is higher than vendor 1 by a quite low margin</a:t>
            </a:r>
          </a:p>
          <a:p>
            <a:pPr algn="l">
              <a:buFont typeface="Arial" panose="020B0604020202020204" pitchFamily="34" charset="0"/>
              <a:buChar char="•"/>
            </a:pPr>
            <a:endParaRPr lang="en-US" dirty="0">
              <a:solidFill>
                <a:schemeClr val="tx1"/>
              </a:solidFill>
              <a:latin typeface="Roboto" panose="02000000000000000000" pitchFamily="2" charset="0"/>
            </a:endParaRPr>
          </a:p>
          <a:p>
            <a:pPr algn="l"/>
            <a:endParaRPr lang="en-US" b="0" i="0" dirty="0">
              <a:solidFill>
                <a:schemeClr val="tx1"/>
              </a:solidFill>
              <a:effectLst/>
              <a:latin typeface="Roboto" panose="02000000000000000000" pitchFamily="2" charset="0"/>
            </a:endParaRPr>
          </a:p>
          <a:p>
            <a:pPr algn="l">
              <a:buFont typeface="Arial" panose="020B0604020202020204" pitchFamily="34" charset="0"/>
              <a:buChar char="•"/>
            </a:pPr>
            <a:r>
              <a:rPr lang="en-US" b="0" i="0" dirty="0">
                <a:solidFill>
                  <a:schemeClr val="tx1"/>
                </a:solidFill>
                <a:effectLst/>
                <a:latin typeface="Roboto" panose="02000000000000000000" pitchFamily="2" charset="0"/>
              </a:rPr>
              <a:t>Both the venders share almost equal amount of trips, the difference is quite low between two venders</a:t>
            </a:r>
          </a:p>
          <a:p>
            <a:pPr algn="l">
              <a:buFont typeface="Arial" panose="020B0604020202020204" pitchFamily="34" charset="0"/>
              <a:buChar char="•"/>
            </a:pPr>
            <a:r>
              <a:rPr lang="en-US" b="0" i="0" dirty="0">
                <a:solidFill>
                  <a:schemeClr val="tx1"/>
                </a:solidFill>
                <a:effectLst/>
                <a:latin typeface="Roboto" panose="02000000000000000000" pitchFamily="2" charset="0"/>
              </a:rPr>
              <a:t>But Vendor 2 is evidently more famous among the population as per the above graphs</a:t>
            </a:r>
          </a:p>
          <a:p>
            <a:endParaRPr lang="en-US" dirty="0">
              <a:solidFill>
                <a:schemeClr val="tx1"/>
              </a:solidFill>
            </a:endParaRPr>
          </a:p>
        </p:txBody>
      </p:sp>
      <p:pic>
        <p:nvPicPr>
          <p:cNvPr id="9" name="Picture 8">
            <a:extLst>
              <a:ext uri="{FF2B5EF4-FFF2-40B4-BE49-F238E27FC236}">
                <a16:creationId xmlns:a16="http://schemas.microsoft.com/office/drawing/2014/main" id="{3A8F9BE7-D73A-DD01-2F14-4D27A0A018A0}"/>
              </a:ext>
            </a:extLst>
          </p:cNvPr>
          <p:cNvPicPr>
            <a:picLocks noChangeAspect="1"/>
          </p:cNvPicPr>
          <p:nvPr/>
        </p:nvPicPr>
        <p:blipFill rotWithShape="1">
          <a:blip r:embed="rId3"/>
          <a:srcRect l="115" r="43822"/>
          <a:stretch/>
        </p:blipFill>
        <p:spPr>
          <a:xfrm>
            <a:off x="5181599" y="3285241"/>
            <a:ext cx="2354745" cy="1825264"/>
          </a:xfrm>
          <a:prstGeom prst="rect">
            <a:avLst/>
          </a:prstGeom>
        </p:spPr>
      </p:pic>
    </p:spTree>
    <p:extLst>
      <p:ext uri="{BB962C8B-B14F-4D97-AF65-F5344CB8AC3E}">
        <p14:creationId xmlns:p14="http://schemas.microsoft.com/office/powerpoint/2010/main" val="278855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52FA-DE32-4C11-9498-456C75CCFFE8}"/>
              </a:ext>
            </a:extLst>
          </p:cNvPr>
          <p:cNvSpPr>
            <a:spLocks noGrp="1"/>
          </p:cNvSpPr>
          <p:nvPr>
            <p:ph type="title"/>
          </p:nvPr>
        </p:nvSpPr>
        <p:spPr/>
        <p:txBody>
          <a:bodyPr/>
          <a:lstStyle/>
          <a:p>
            <a:pPr algn="ctr"/>
            <a:r>
              <a:rPr lang="en-IN" dirty="0"/>
              <a:t>Scatter Plots</a:t>
            </a:r>
            <a:endParaRPr lang="en-US" dirty="0"/>
          </a:p>
        </p:txBody>
      </p:sp>
      <p:sp>
        <p:nvSpPr>
          <p:cNvPr id="5" name="Slide Number Placeholder 4">
            <a:extLst>
              <a:ext uri="{FF2B5EF4-FFF2-40B4-BE49-F238E27FC236}">
                <a16:creationId xmlns:a16="http://schemas.microsoft.com/office/drawing/2014/main" id="{14E975C2-D9F4-CA8A-902F-F07B7709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a:extLst>
              <a:ext uri="{FF2B5EF4-FFF2-40B4-BE49-F238E27FC236}">
                <a16:creationId xmlns:a16="http://schemas.microsoft.com/office/drawing/2014/main" id="{FE68D7E5-9721-96B3-4B1A-D688C00B0BD8}"/>
              </a:ext>
            </a:extLst>
          </p:cNvPr>
          <p:cNvPicPr>
            <a:picLocks noChangeAspect="1"/>
          </p:cNvPicPr>
          <p:nvPr/>
        </p:nvPicPr>
        <p:blipFill>
          <a:blip r:embed="rId2"/>
          <a:srcRect/>
          <a:stretch/>
        </p:blipFill>
        <p:spPr>
          <a:xfrm>
            <a:off x="5183061" y="1266942"/>
            <a:ext cx="2957394" cy="1789627"/>
          </a:xfrm>
          <a:prstGeom prst="rect">
            <a:avLst/>
          </a:prstGeom>
        </p:spPr>
      </p:pic>
      <p:pic>
        <p:nvPicPr>
          <p:cNvPr id="8" name="Picture 7">
            <a:extLst>
              <a:ext uri="{FF2B5EF4-FFF2-40B4-BE49-F238E27FC236}">
                <a16:creationId xmlns:a16="http://schemas.microsoft.com/office/drawing/2014/main" id="{3D17B712-10BB-D5C2-BD5B-20D4972342C0}"/>
              </a:ext>
            </a:extLst>
          </p:cNvPr>
          <p:cNvPicPr>
            <a:picLocks noChangeAspect="1"/>
          </p:cNvPicPr>
          <p:nvPr/>
        </p:nvPicPr>
        <p:blipFill>
          <a:blip r:embed="rId3"/>
          <a:srcRect/>
          <a:stretch/>
        </p:blipFill>
        <p:spPr>
          <a:xfrm>
            <a:off x="5095627" y="3056569"/>
            <a:ext cx="3132264" cy="1929516"/>
          </a:xfrm>
          <a:prstGeom prst="rect">
            <a:avLst/>
          </a:prstGeom>
        </p:spPr>
      </p:pic>
      <p:sp>
        <p:nvSpPr>
          <p:cNvPr id="9" name="Rectangle 1">
            <a:extLst>
              <a:ext uri="{FF2B5EF4-FFF2-40B4-BE49-F238E27FC236}">
                <a16:creationId xmlns:a16="http://schemas.microsoft.com/office/drawing/2014/main" id="{4D9AB06E-96B5-B6B6-B1CC-DA2C4E38EF6F}"/>
              </a:ext>
            </a:extLst>
          </p:cNvPr>
          <p:cNvSpPr>
            <a:spLocks noChangeArrowheads="1"/>
          </p:cNvSpPr>
          <p:nvPr/>
        </p:nvSpPr>
        <p:spPr bwMode="auto">
          <a:xfrm>
            <a:off x="0" y="0"/>
            <a:ext cx="878205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3805"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77895FE4-9B21-9836-F9B7-118304C054B7}"/>
              </a:ext>
            </a:extLst>
          </p:cNvPr>
          <p:cNvPicPr>
            <a:picLocks noChangeAspect="1"/>
          </p:cNvPicPr>
          <p:nvPr/>
        </p:nvPicPr>
        <p:blipFill>
          <a:blip r:embed="rId4"/>
          <a:srcRect/>
          <a:stretch/>
        </p:blipFill>
        <p:spPr>
          <a:xfrm>
            <a:off x="1318728" y="1333100"/>
            <a:ext cx="2957394" cy="1789626"/>
          </a:xfrm>
          <a:prstGeom prst="rect">
            <a:avLst/>
          </a:prstGeom>
        </p:spPr>
      </p:pic>
      <p:pic>
        <p:nvPicPr>
          <p:cNvPr id="11" name="Picture 10">
            <a:extLst>
              <a:ext uri="{FF2B5EF4-FFF2-40B4-BE49-F238E27FC236}">
                <a16:creationId xmlns:a16="http://schemas.microsoft.com/office/drawing/2014/main" id="{EECCCD77-E330-8BBA-A559-E8C7CC861BBF}"/>
              </a:ext>
            </a:extLst>
          </p:cNvPr>
          <p:cNvPicPr>
            <a:picLocks noChangeAspect="1"/>
          </p:cNvPicPr>
          <p:nvPr/>
        </p:nvPicPr>
        <p:blipFill>
          <a:blip r:embed="rId5"/>
          <a:srcRect/>
          <a:stretch/>
        </p:blipFill>
        <p:spPr>
          <a:xfrm>
            <a:off x="1231293" y="3366746"/>
            <a:ext cx="3132264" cy="1309161"/>
          </a:xfrm>
          <a:prstGeom prst="rect">
            <a:avLst/>
          </a:prstGeom>
        </p:spPr>
      </p:pic>
    </p:spTree>
    <p:extLst>
      <p:ext uri="{BB962C8B-B14F-4D97-AF65-F5344CB8AC3E}">
        <p14:creationId xmlns:p14="http://schemas.microsoft.com/office/powerpoint/2010/main" val="2290781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Hypothesis Testing</a:t>
            </a:r>
            <a:endParaRPr dirty="0"/>
          </a:p>
        </p:txBody>
      </p:sp>
      <p:sp>
        <p:nvSpPr>
          <p:cNvPr id="118" name="Google Shape;118;p15"/>
          <p:cNvSpPr txBox="1">
            <a:spLocks noGrp="1"/>
          </p:cNvSpPr>
          <p:nvPr>
            <p:ph type="subTitle" idx="1"/>
          </p:nvPr>
        </p:nvSpPr>
        <p:spPr>
          <a:xfrm>
            <a:off x="855300" y="3983051"/>
            <a:ext cx="72727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US" b="1" i="0" dirty="0">
                <a:solidFill>
                  <a:srgbClr val="D5D5D5"/>
                </a:solidFill>
                <a:effectLst/>
                <a:latin typeface="Roboto" panose="02000000000000000000" pitchFamily="2" charset="0"/>
              </a:rPr>
              <a:t>Using different scenarios and </a:t>
            </a:r>
            <a:r>
              <a:rPr lang="en-US" b="1" dirty="0">
                <a:solidFill>
                  <a:srgbClr val="D5D5D5"/>
                </a:solidFill>
                <a:latin typeface="Roboto" panose="02000000000000000000" pitchFamily="2" charset="0"/>
              </a:rPr>
              <a:t>a</a:t>
            </a:r>
            <a:r>
              <a:rPr lang="en-US" b="1" i="0" dirty="0">
                <a:solidFill>
                  <a:srgbClr val="D5D5D5"/>
                </a:solidFill>
                <a:effectLst/>
                <a:latin typeface="Roboto" panose="02000000000000000000" pitchFamily="2" charset="0"/>
              </a:rPr>
              <a:t>ssumptions validates </a:t>
            </a:r>
            <a:r>
              <a:rPr lang="en-US" b="1" i="0" dirty="0">
                <a:solidFill>
                  <a:srgbClr val="D1D5DB"/>
                </a:solidFill>
                <a:effectLst/>
                <a:latin typeface="Söhne"/>
              </a:rPr>
              <a:t>claim about a population based on sample data.</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IN" sz="13000" b="1" dirty="0">
                <a:solidFill>
                  <a:schemeClr val="accent4"/>
                </a:solidFill>
                <a:latin typeface="Titillium Web"/>
                <a:ea typeface="Titillium Web"/>
                <a:cs typeface="Titillium Web"/>
                <a:sym typeface="Titillium Web"/>
              </a:rPr>
              <a:t>6</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96879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507570" y="726340"/>
            <a:ext cx="7433400" cy="49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Hypothesis Test 1</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 name="TextBox 2">
            <a:extLst>
              <a:ext uri="{FF2B5EF4-FFF2-40B4-BE49-F238E27FC236}">
                <a16:creationId xmlns:a16="http://schemas.microsoft.com/office/drawing/2014/main" id="{AEF94D61-29C9-ED9F-F6D7-A9CB47636E39}"/>
              </a:ext>
            </a:extLst>
          </p:cNvPr>
          <p:cNvSpPr txBox="1"/>
          <p:nvPr/>
        </p:nvSpPr>
        <p:spPr>
          <a:xfrm>
            <a:off x="3092450" y="1790700"/>
            <a:ext cx="184731" cy="307777"/>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61BBB1BC-65AC-EB87-5978-A2AA6393E55A}"/>
              </a:ext>
            </a:extLst>
          </p:cNvPr>
          <p:cNvGraphicFramePr/>
          <p:nvPr>
            <p:extLst>
              <p:ext uri="{D42A27DB-BD31-4B8C-83A1-F6EECF244321}">
                <p14:modId xmlns:p14="http://schemas.microsoft.com/office/powerpoint/2010/main" val="82468820"/>
              </p:ext>
            </p:extLst>
          </p:nvPr>
        </p:nvGraphicFramePr>
        <p:xfrm>
          <a:off x="405737" y="1667590"/>
          <a:ext cx="8463104" cy="430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A3FC68-A2FB-2E37-FEF8-48D1BD660929}"/>
              </a:ext>
            </a:extLst>
          </p:cNvPr>
          <p:cNvSpPr txBox="1"/>
          <p:nvPr/>
        </p:nvSpPr>
        <p:spPr>
          <a:xfrm>
            <a:off x="5917842" y="418563"/>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B77BA7BF-6D07-08BE-28A0-ABC6CA163E11}"/>
              </a:ext>
            </a:extLst>
          </p:cNvPr>
          <p:cNvSpPr txBox="1"/>
          <p:nvPr/>
        </p:nvSpPr>
        <p:spPr>
          <a:xfrm>
            <a:off x="1468551" y="2263973"/>
            <a:ext cx="45719" cy="307777"/>
          </a:xfrm>
          <a:prstGeom prst="rect">
            <a:avLst/>
          </a:prstGeom>
          <a:noFill/>
        </p:spPr>
        <p:txBody>
          <a:bodyPr wrap="square" rtlCol="0">
            <a:spAutoFit/>
          </a:bodyPr>
          <a:lstStyle/>
          <a:p>
            <a:r>
              <a:rPr lang="en-IN" dirty="0"/>
              <a:t>  </a:t>
            </a:r>
            <a:endParaRPr lang="en-US" dirty="0"/>
          </a:p>
        </p:txBody>
      </p:sp>
      <p:graphicFrame>
        <p:nvGraphicFramePr>
          <p:cNvPr id="11" name="Diagram 10">
            <a:extLst>
              <a:ext uri="{FF2B5EF4-FFF2-40B4-BE49-F238E27FC236}">
                <a16:creationId xmlns:a16="http://schemas.microsoft.com/office/drawing/2014/main" id="{FDD9B18C-327C-BA36-89EE-655A87F7DD5E}"/>
              </a:ext>
            </a:extLst>
          </p:cNvPr>
          <p:cNvGraphicFramePr/>
          <p:nvPr>
            <p:extLst>
              <p:ext uri="{D42A27DB-BD31-4B8C-83A1-F6EECF244321}">
                <p14:modId xmlns:p14="http://schemas.microsoft.com/office/powerpoint/2010/main" val="3241006435"/>
              </p:ext>
            </p:extLst>
          </p:nvPr>
        </p:nvGraphicFramePr>
        <p:xfrm>
          <a:off x="-670388" y="2303638"/>
          <a:ext cx="10296408" cy="12320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3">
            <a:extLst>
              <a:ext uri="{FF2B5EF4-FFF2-40B4-BE49-F238E27FC236}">
                <a16:creationId xmlns:a16="http://schemas.microsoft.com/office/drawing/2014/main" id="{50609B6F-EB3E-455B-B788-FA057919C8BE}"/>
              </a:ext>
            </a:extLst>
          </p:cNvPr>
          <p:cNvSpPr>
            <a:spLocks noChangeArrowheads="1"/>
          </p:cNvSpPr>
          <p:nvPr/>
        </p:nvSpPr>
        <p:spPr bwMode="auto">
          <a:xfrm>
            <a:off x="86791" y="2641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2" name="Google Shape;814;p47">
            <a:extLst>
              <a:ext uri="{FF2B5EF4-FFF2-40B4-BE49-F238E27FC236}">
                <a16:creationId xmlns:a16="http://schemas.microsoft.com/office/drawing/2014/main" id="{280A5DEB-A87D-D2E2-2700-7E88BC741B1C}"/>
              </a:ext>
            </a:extLst>
          </p:cNvPr>
          <p:cNvGrpSpPr/>
          <p:nvPr/>
        </p:nvGrpSpPr>
        <p:grpSpPr>
          <a:xfrm>
            <a:off x="597476" y="4203746"/>
            <a:ext cx="170937" cy="426827"/>
            <a:chOff x="3384375" y="2267500"/>
            <a:chExt cx="203375" cy="507825"/>
          </a:xfrm>
        </p:grpSpPr>
        <p:sp>
          <p:nvSpPr>
            <p:cNvPr id="13" name="Google Shape;815;p47">
              <a:extLst>
                <a:ext uri="{FF2B5EF4-FFF2-40B4-BE49-F238E27FC236}">
                  <a16:creationId xmlns:a16="http://schemas.microsoft.com/office/drawing/2014/main" id="{6E215CE5-0ACC-B190-849F-60B231E4BF2D}"/>
                </a:ext>
              </a:extLst>
            </p:cNvPr>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47">
              <a:extLst>
                <a:ext uri="{FF2B5EF4-FFF2-40B4-BE49-F238E27FC236}">
                  <a16:creationId xmlns:a16="http://schemas.microsoft.com/office/drawing/2014/main" id="{7E76ADF2-2C45-83AC-21CB-EDD9091C754A}"/>
                </a:ext>
              </a:extLst>
            </p:cNvPr>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14;p47">
            <a:extLst>
              <a:ext uri="{FF2B5EF4-FFF2-40B4-BE49-F238E27FC236}">
                <a16:creationId xmlns:a16="http://schemas.microsoft.com/office/drawing/2014/main" id="{19B36323-8992-703A-E66B-7CF1612DD8E0}"/>
              </a:ext>
            </a:extLst>
          </p:cNvPr>
          <p:cNvGrpSpPr/>
          <p:nvPr/>
        </p:nvGrpSpPr>
        <p:grpSpPr>
          <a:xfrm>
            <a:off x="853807" y="4360880"/>
            <a:ext cx="170937" cy="426827"/>
            <a:chOff x="3384375" y="2267500"/>
            <a:chExt cx="203375" cy="507825"/>
          </a:xfrm>
        </p:grpSpPr>
        <p:sp>
          <p:nvSpPr>
            <p:cNvPr id="16" name="Google Shape;815;p47">
              <a:extLst>
                <a:ext uri="{FF2B5EF4-FFF2-40B4-BE49-F238E27FC236}">
                  <a16:creationId xmlns:a16="http://schemas.microsoft.com/office/drawing/2014/main" id="{30C3B769-272B-4209-A462-DE5AA835EA93}"/>
                </a:ext>
              </a:extLst>
            </p:cNvPr>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6;p47">
              <a:extLst>
                <a:ext uri="{FF2B5EF4-FFF2-40B4-BE49-F238E27FC236}">
                  <a16:creationId xmlns:a16="http://schemas.microsoft.com/office/drawing/2014/main" id="{3BED8827-8625-4413-7FDC-ACB5CEDEB95C}"/>
                </a:ext>
              </a:extLst>
            </p:cNvPr>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14;p47">
            <a:extLst>
              <a:ext uri="{FF2B5EF4-FFF2-40B4-BE49-F238E27FC236}">
                <a16:creationId xmlns:a16="http://schemas.microsoft.com/office/drawing/2014/main" id="{02A313B4-865E-A4DD-2529-BDC69A8811F6}"/>
              </a:ext>
            </a:extLst>
          </p:cNvPr>
          <p:cNvGrpSpPr/>
          <p:nvPr/>
        </p:nvGrpSpPr>
        <p:grpSpPr>
          <a:xfrm>
            <a:off x="1255545" y="4203349"/>
            <a:ext cx="170937" cy="426827"/>
            <a:chOff x="3384375" y="2267500"/>
            <a:chExt cx="203375" cy="507825"/>
          </a:xfrm>
        </p:grpSpPr>
        <p:sp>
          <p:nvSpPr>
            <p:cNvPr id="19" name="Google Shape;815;p47">
              <a:extLst>
                <a:ext uri="{FF2B5EF4-FFF2-40B4-BE49-F238E27FC236}">
                  <a16:creationId xmlns:a16="http://schemas.microsoft.com/office/drawing/2014/main" id="{2491CFE9-595B-C536-1771-36D0DC5CEF55}"/>
                </a:ext>
              </a:extLst>
            </p:cNvPr>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6;p47">
              <a:extLst>
                <a:ext uri="{FF2B5EF4-FFF2-40B4-BE49-F238E27FC236}">
                  <a16:creationId xmlns:a16="http://schemas.microsoft.com/office/drawing/2014/main" id="{82342253-7931-BC90-E2D5-1D2B359632F8}"/>
                </a:ext>
              </a:extLst>
            </p:cNvPr>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814;p47">
            <a:extLst>
              <a:ext uri="{FF2B5EF4-FFF2-40B4-BE49-F238E27FC236}">
                <a16:creationId xmlns:a16="http://schemas.microsoft.com/office/drawing/2014/main" id="{8154AFD7-34EE-39D1-8013-028A620DFE8A}"/>
              </a:ext>
            </a:extLst>
          </p:cNvPr>
          <p:cNvGrpSpPr/>
          <p:nvPr/>
        </p:nvGrpSpPr>
        <p:grpSpPr>
          <a:xfrm>
            <a:off x="1024745" y="4231761"/>
            <a:ext cx="200869" cy="426829"/>
            <a:chOff x="3348763" y="2267500"/>
            <a:chExt cx="238987" cy="507827"/>
          </a:xfrm>
        </p:grpSpPr>
        <p:sp>
          <p:nvSpPr>
            <p:cNvPr id="22" name="Google Shape;815;p47">
              <a:extLst>
                <a:ext uri="{FF2B5EF4-FFF2-40B4-BE49-F238E27FC236}">
                  <a16:creationId xmlns:a16="http://schemas.microsoft.com/office/drawing/2014/main" id="{3E030497-50D3-CC04-5AE5-ACCBAB7BEF36}"/>
                </a:ext>
              </a:extLst>
            </p:cNvPr>
            <p:cNvSpPr/>
            <p:nvPr/>
          </p:nvSpPr>
          <p:spPr>
            <a:xfrm>
              <a:off x="3348763" y="2339621"/>
              <a:ext cx="238987" cy="435706"/>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816;p47">
              <a:extLst>
                <a:ext uri="{FF2B5EF4-FFF2-40B4-BE49-F238E27FC236}">
                  <a16:creationId xmlns:a16="http://schemas.microsoft.com/office/drawing/2014/main" id="{4F9B624A-8A21-4A78-C31C-AFEB176DDF9B}"/>
                </a:ext>
              </a:extLst>
            </p:cNvPr>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14;p47">
            <a:extLst>
              <a:ext uri="{FF2B5EF4-FFF2-40B4-BE49-F238E27FC236}">
                <a16:creationId xmlns:a16="http://schemas.microsoft.com/office/drawing/2014/main" id="{7BEB25C8-5034-635B-0A06-E6D8D01D5564}"/>
              </a:ext>
            </a:extLst>
          </p:cNvPr>
          <p:cNvGrpSpPr/>
          <p:nvPr/>
        </p:nvGrpSpPr>
        <p:grpSpPr>
          <a:xfrm>
            <a:off x="749876" y="4356146"/>
            <a:ext cx="170937" cy="426827"/>
            <a:chOff x="3384375" y="2267500"/>
            <a:chExt cx="203375" cy="507825"/>
          </a:xfrm>
        </p:grpSpPr>
        <p:sp>
          <p:nvSpPr>
            <p:cNvPr id="28" name="Google Shape;815;p47">
              <a:extLst>
                <a:ext uri="{FF2B5EF4-FFF2-40B4-BE49-F238E27FC236}">
                  <a16:creationId xmlns:a16="http://schemas.microsoft.com/office/drawing/2014/main" id="{2DB193A3-2D03-F50B-9EEF-9C5BBCF3FAD3}"/>
                </a:ext>
              </a:extLst>
            </p:cNvPr>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6;p47">
              <a:extLst>
                <a:ext uri="{FF2B5EF4-FFF2-40B4-BE49-F238E27FC236}">
                  <a16:creationId xmlns:a16="http://schemas.microsoft.com/office/drawing/2014/main" id="{513A9E76-05FE-8283-1D1C-55332CC58B5D}"/>
                </a:ext>
              </a:extLst>
            </p:cNvPr>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raphic 30" descr="Stopwatch">
            <a:extLst>
              <a:ext uri="{FF2B5EF4-FFF2-40B4-BE49-F238E27FC236}">
                <a16:creationId xmlns:a16="http://schemas.microsoft.com/office/drawing/2014/main" id="{5B15830B-B5EA-D197-096B-54CBB8AD93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03493" y="3898946"/>
            <a:ext cx="914400" cy="914400"/>
          </a:xfrm>
          <a:prstGeom prst="rect">
            <a:avLst/>
          </a:prstGeom>
        </p:spPr>
      </p:pic>
      <p:pic>
        <p:nvPicPr>
          <p:cNvPr id="160" name="Graphic 159" descr="Stopwatch">
            <a:extLst>
              <a:ext uri="{FF2B5EF4-FFF2-40B4-BE49-F238E27FC236}">
                <a16:creationId xmlns:a16="http://schemas.microsoft.com/office/drawing/2014/main" id="{95AD8284-E2E9-EDBF-4F2D-A65593D2CC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55893" y="4051346"/>
            <a:ext cx="914400" cy="914400"/>
          </a:xfrm>
          <a:prstGeom prst="rect">
            <a:avLst/>
          </a:prstGeom>
        </p:spPr>
      </p:pic>
      <p:pic>
        <p:nvPicPr>
          <p:cNvPr id="161" name="Graphic 160" descr="Stopwatch">
            <a:extLst>
              <a:ext uri="{FF2B5EF4-FFF2-40B4-BE49-F238E27FC236}">
                <a16:creationId xmlns:a16="http://schemas.microsoft.com/office/drawing/2014/main" id="{D145A712-1AB5-B6A7-20C7-420D6AC0A1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04361" y="3959960"/>
            <a:ext cx="914400" cy="914400"/>
          </a:xfrm>
          <a:prstGeom prst="rect">
            <a:avLst/>
          </a:prstGeom>
        </p:spPr>
      </p:pic>
      <p:pic>
        <p:nvPicPr>
          <p:cNvPr id="162" name="Graphic 161" descr="Stopwatch">
            <a:extLst>
              <a:ext uri="{FF2B5EF4-FFF2-40B4-BE49-F238E27FC236}">
                <a16:creationId xmlns:a16="http://schemas.microsoft.com/office/drawing/2014/main" id="{1D010002-53F8-A364-D2CD-BEE4D284A6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32451" y="3929453"/>
            <a:ext cx="914400" cy="914400"/>
          </a:xfrm>
          <a:prstGeom prst="rect">
            <a:avLst/>
          </a:prstGeom>
        </p:spPr>
      </p:pic>
    </p:spTree>
    <p:extLst>
      <p:ext uri="{BB962C8B-B14F-4D97-AF65-F5344CB8AC3E}">
        <p14:creationId xmlns:p14="http://schemas.microsoft.com/office/powerpoint/2010/main" val="88395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graphicEl>
                                              <a:dgm id="{BBECE406-24B1-4AB0-9FA0-8EB5986CE99D}"/>
                                            </p:graphicEl>
                                          </p:spTgt>
                                        </p:tgtEl>
                                        <p:attrNameLst>
                                          <p:attrName>style.visibility</p:attrName>
                                        </p:attrNameLst>
                                      </p:cBhvr>
                                      <p:to>
                                        <p:strVal val="visible"/>
                                      </p:to>
                                    </p:set>
                                    <p:anim calcmode="lin" valueType="num">
                                      <p:cBhvr additive="base">
                                        <p:cTn id="7" dur="500" fill="hold"/>
                                        <p:tgtEl>
                                          <p:spTgt spid="11">
                                            <p:graphicEl>
                                              <a:dgm id="{BBECE406-24B1-4AB0-9FA0-8EB5986CE99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graphicEl>
                                              <a:dgm id="{BBECE406-24B1-4AB0-9FA0-8EB5986CE99D}"/>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graphicEl>
                                              <a:dgm id="{09173AF6-F233-4018-B2A6-75BF9AD5D697}"/>
                                            </p:graphicEl>
                                          </p:spTgt>
                                        </p:tgtEl>
                                        <p:attrNameLst>
                                          <p:attrName>style.visibility</p:attrName>
                                        </p:attrNameLst>
                                      </p:cBhvr>
                                      <p:to>
                                        <p:strVal val="visible"/>
                                      </p:to>
                                    </p:set>
                                    <p:anim calcmode="lin" valueType="num">
                                      <p:cBhvr additive="base">
                                        <p:cTn id="13" dur="500" fill="hold"/>
                                        <p:tgtEl>
                                          <p:spTgt spid="11">
                                            <p:graphicEl>
                                              <a:dgm id="{09173AF6-F233-4018-B2A6-75BF9AD5D697}"/>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graphicEl>
                                              <a:dgm id="{09173AF6-F233-4018-B2A6-75BF9AD5D697}"/>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31"/>
                                        </p:tgtEl>
                                      </p:cBhvr>
                                    </p:animEffect>
                                    <p:animScale>
                                      <p:cBhvr>
                                        <p:cTn id="19" dur="250" autoRev="1" fill="hold"/>
                                        <p:tgtEl>
                                          <p:spTgt spid="31"/>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randombar(horizontal)">
                                      <p:cBhvr>
                                        <p:cTn id="32" dur="500"/>
                                        <p:tgtEl>
                                          <p:spTgt spid="21"/>
                                        </p:tgtEl>
                                      </p:cBhvr>
                                    </p:animEffect>
                                  </p:childTnLst>
                                </p:cTn>
                              </p:par>
                              <p:par>
                                <p:cTn id="33" presetID="14" presetClass="entr" presetSubtype="1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randombar(horizontal)">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additive="base">
                                        <p:cTn id="40" dur="500" fill="hold"/>
                                        <p:tgtEl>
                                          <p:spTgt spid="160"/>
                                        </p:tgtEl>
                                        <p:attrNameLst>
                                          <p:attrName>ppt_x</p:attrName>
                                        </p:attrNameLst>
                                      </p:cBhvr>
                                      <p:tavLst>
                                        <p:tav tm="0">
                                          <p:val>
                                            <p:strVal val="#ppt_x"/>
                                          </p:val>
                                        </p:tav>
                                        <p:tav tm="100000">
                                          <p:val>
                                            <p:strVal val="#ppt_x"/>
                                          </p:val>
                                        </p:tav>
                                      </p:tavLst>
                                    </p:anim>
                                    <p:anim calcmode="lin" valueType="num">
                                      <p:cBhvr additive="base">
                                        <p:cTn id="41" dur="500" fill="hold"/>
                                        <p:tgtEl>
                                          <p:spTgt spid="160"/>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61"/>
                                        </p:tgtEl>
                                        <p:attrNameLst>
                                          <p:attrName>style.visibility</p:attrName>
                                        </p:attrNameLst>
                                      </p:cBhvr>
                                      <p:to>
                                        <p:strVal val="visible"/>
                                      </p:to>
                                    </p:set>
                                    <p:anim calcmode="lin" valueType="num">
                                      <p:cBhvr additive="base">
                                        <p:cTn id="44" dur="500" fill="hold"/>
                                        <p:tgtEl>
                                          <p:spTgt spid="161"/>
                                        </p:tgtEl>
                                        <p:attrNameLst>
                                          <p:attrName>ppt_x</p:attrName>
                                        </p:attrNameLst>
                                      </p:cBhvr>
                                      <p:tavLst>
                                        <p:tav tm="0">
                                          <p:val>
                                            <p:strVal val="#ppt_x"/>
                                          </p:val>
                                        </p:tav>
                                        <p:tav tm="100000">
                                          <p:val>
                                            <p:strVal val="#ppt_x"/>
                                          </p:val>
                                        </p:tav>
                                      </p:tavLst>
                                    </p:anim>
                                    <p:anim calcmode="lin" valueType="num">
                                      <p:cBhvr additive="base">
                                        <p:cTn id="45" dur="500" fill="hold"/>
                                        <p:tgtEl>
                                          <p:spTgt spid="16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2"/>
                                        </p:tgtEl>
                                        <p:attrNameLst>
                                          <p:attrName>style.visibility</p:attrName>
                                        </p:attrNameLst>
                                      </p:cBhvr>
                                      <p:to>
                                        <p:strVal val="visible"/>
                                      </p:to>
                                    </p:set>
                                    <p:anim calcmode="lin" valueType="num">
                                      <p:cBhvr additive="base">
                                        <p:cTn id="48" dur="500" fill="hold"/>
                                        <p:tgtEl>
                                          <p:spTgt spid="162"/>
                                        </p:tgtEl>
                                        <p:attrNameLst>
                                          <p:attrName>ppt_x</p:attrName>
                                        </p:attrNameLst>
                                      </p:cBhvr>
                                      <p:tavLst>
                                        <p:tav tm="0">
                                          <p:val>
                                            <p:strVal val="#ppt_x"/>
                                          </p:val>
                                        </p:tav>
                                        <p:tav tm="100000">
                                          <p:val>
                                            <p:strVal val="#ppt_x"/>
                                          </p:val>
                                        </p:tav>
                                      </p:tavLst>
                                    </p:anim>
                                    <p:anim calcmode="lin" valueType="num">
                                      <p:cBhvr additive="base">
                                        <p:cTn id="49"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98A4-62FF-AA64-EFEA-B8A44D6C7ABB}"/>
              </a:ext>
            </a:extLst>
          </p:cNvPr>
          <p:cNvSpPr>
            <a:spLocks noGrp="1"/>
          </p:cNvSpPr>
          <p:nvPr>
            <p:ph type="title"/>
          </p:nvPr>
        </p:nvSpPr>
        <p:spPr/>
        <p:txBody>
          <a:bodyPr/>
          <a:lstStyle/>
          <a:p>
            <a:pPr algn="ctr"/>
            <a:r>
              <a:rPr lang="en-IN" dirty="0"/>
              <a:t>Result</a:t>
            </a:r>
            <a:endParaRPr lang="en-US" dirty="0"/>
          </a:p>
        </p:txBody>
      </p:sp>
      <p:sp>
        <p:nvSpPr>
          <p:cNvPr id="3" name="Text Placeholder 2">
            <a:extLst>
              <a:ext uri="{FF2B5EF4-FFF2-40B4-BE49-F238E27FC236}">
                <a16:creationId xmlns:a16="http://schemas.microsoft.com/office/drawing/2014/main" id="{C9F14262-1BAB-134F-67F7-584BB7D201BB}"/>
              </a:ext>
            </a:extLst>
          </p:cNvPr>
          <p:cNvSpPr>
            <a:spLocks noGrp="1"/>
          </p:cNvSpPr>
          <p:nvPr>
            <p:ph type="body" idx="1"/>
          </p:nvPr>
        </p:nvSpPr>
        <p:spPr>
          <a:xfrm>
            <a:off x="855299" y="2007208"/>
            <a:ext cx="7625285" cy="2870400"/>
          </a:xfrm>
        </p:spPr>
        <p:txBody>
          <a:bodyPr/>
          <a:lstStyle/>
          <a:p>
            <a:pPr marL="114300" indent="0">
              <a:buNone/>
            </a:pPr>
            <a:r>
              <a:rPr lang="en-US" b="0" i="0" dirty="0">
                <a:solidFill>
                  <a:schemeClr val="tx1"/>
                </a:solidFill>
                <a:effectLst/>
                <a:latin typeface="Roboto" panose="02000000000000000000" pitchFamily="2" charset="0"/>
              </a:rPr>
              <a:t>The </a:t>
            </a:r>
            <a:r>
              <a:rPr lang="en-US" b="1" i="0" dirty="0">
                <a:solidFill>
                  <a:schemeClr val="tx1"/>
                </a:solidFill>
                <a:effectLst/>
                <a:latin typeface="Roboto" panose="02000000000000000000" pitchFamily="2" charset="0"/>
              </a:rPr>
              <a:t>p-value of 9.89e-28</a:t>
            </a:r>
            <a:r>
              <a:rPr lang="en-US" b="0" i="0" dirty="0">
                <a:solidFill>
                  <a:schemeClr val="tx1"/>
                </a:solidFill>
                <a:effectLst/>
                <a:latin typeface="Roboto" panose="02000000000000000000" pitchFamily="2" charset="0"/>
              </a:rPr>
              <a:t> signifies that the probability of observing such extreme differences in trip duration between single passenger trips and multi-passenger trips by chance is very low. Therefore, </a:t>
            </a:r>
            <a:r>
              <a:rPr lang="en-US" b="1" i="0" dirty="0">
                <a:solidFill>
                  <a:schemeClr val="tx1"/>
                </a:solidFill>
                <a:effectLst/>
                <a:latin typeface="Roboto" panose="02000000000000000000" pitchFamily="2" charset="0"/>
              </a:rPr>
              <a:t>we can reject the null hypothesis</a:t>
            </a:r>
            <a:r>
              <a:rPr lang="en-US" b="0" i="0" dirty="0">
                <a:solidFill>
                  <a:schemeClr val="tx1"/>
                </a:solidFill>
                <a:effectLst/>
                <a:latin typeface="Roboto" panose="02000000000000000000" pitchFamily="2" charset="0"/>
              </a:rPr>
              <a:t> and conclude that </a:t>
            </a:r>
            <a:r>
              <a:rPr lang="en-US" b="1" i="0" dirty="0">
                <a:solidFill>
                  <a:schemeClr val="tx1"/>
                </a:solidFill>
                <a:effectLst/>
                <a:latin typeface="Roboto" panose="02000000000000000000" pitchFamily="2" charset="0"/>
              </a:rPr>
              <a:t>there is a significant difference in trip duration between these two groups.</a:t>
            </a:r>
            <a:endParaRPr lang="en-US" dirty="0">
              <a:solidFill>
                <a:schemeClr val="tx1"/>
              </a:solidFill>
            </a:endParaRPr>
          </a:p>
        </p:txBody>
      </p:sp>
      <p:sp>
        <p:nvSpPr>
          <p:cNvPr id="6" name="Slide Number Placeholder 5">
            <a:extLst>
              <a:ext uri="{FF2B5EF4-FFF2-40B4-BE49-F238E27FC236}">
                <a16:creationId xmlns:a16="http://schemas.microsoft.com/office/drawing/2014/main" id="{430F8CC5-2FF2-A7DB-E004-5FB64691D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82215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507570" y="726340"/>
            <a:ext cx="7433400" cy="49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Hypothesis Test 2</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 name="TextBox 2">
            <a:extLst>
              <a:ext uri="{FF2B5EF4-FFF2-40B4-BE49-F238E27FC236}">
                <a16:creationId xmlns:a16="http://schemas.microsoft.com/office/drawing/2014/main" id="{AEF94D61-29C9-ED9F-F6D7-A9CB47636E39}"/>
              </a:ext>
            </a:extLst>
          </p:cNvPr>
          <p:cNvSpPr txBox="1"/>
          <p:nvPr/>
        </p:nvSpPr>
        <p:spPr>
          <a:xfrm>
            <a:off x="3092450" y="1790700"/>
            <a:ext cx="184731" cy="307777"/>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61BBB1BC-65AC-EB87-5978-A2AA6393E55A}"/>
              </a:ext>
            </a:extLst>
          </p:cNvPr>
          <p:cNvGraphicFramePr/>
          <p:nvPr>
            <p:extLst>
              <p:ext uri="{D42A27DB-BD31-4B8C-83A1-F6EECF244321}">
                <p14:modId xmlns:p14="http://schemas.microsoft.com/office/powerpoint/2010/main" val="2430904607"/>
              </p:ext>
            </p:extLst>
          </p:nvPr>
        </p:nvGraphicFramePr>
        <p:xfrm>
          <a:off x="405737" y="1667590"/>
          <a:ext cx="8463104" cy="430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A3FC68-A2FB-2E37-FEF8-48D1BD660929}"/>
              </a:ext>
            </a:extLst>
          </p:cNvPr>
          <p:cNvSpPr txBox="1"/>
          <p:nvPr/>
        </p:nvSpPr>
        <p:spPr>
          <a:xfrm>
            <a:off x="5917842" y="418563"/>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B77BA7BF-6D07-08BE-28A0-ABC6CA163E11}"/>
              </a:ext>
            </a:extLst>
          </p:cNvPr>
          <p:cNvSpPr txBox="1"/>
          <p:nvPr/>
        </p:nvSpPr>
        <p:spPr>
          <a:xfrm>
            <a:off x="1468551" y="2263973"/>
            <a:ext cx="45719" cy="307777"/>
          </a:xfrm>
          <a:prstGeom prst="rect">
            <a:avLst/>
          </a:prstGeom>
          <a:noFill/>
        </p:spPr>
        <p:txBody>
          <a:bodyPr wrap="square" rtlCol="0">
            <a:spAutoFit/>
          </a:bodyPr>
          <a:lstStyle/>
          <a:p>
            <a:r>
              <a:rPr lang="en-IN" dirty="0"/>
              <a:t>  </a:t>
            </a:r>
            <a:endParaRPr lang="en-US" dirty="0"/>
          </a:p>
        </p:txBody>
      </p:sp>
      <p:grpSp>
        <p:nvGrpSpPr>
          <p:cNvPr id="4" name="Group 3">
            <a:extLst>
              <a:ext uri="{FF2B5EF4-FFF2-40B4-BE49-F238E27FC236}">
                <a16:creationId xmlns:a16="http://schemas.microsoft.com/office/drawing/2014/main" id="{4860E23D-9420-2A34-FFD8-188ED765B3D7}"/>
              </a:ext>
            </a:extLst>
          </p:cNvPr>
          <p:cNvGrpSpPr/>
          <p:nvPr/>
        </p:nvGrpSpPr>
        <p:grpSpPr>
          <a:xfrm>
            <a:off x="2624462" y="2303653"/>
            <a:ext cx="3706706" cy="1232011"/>
            <a:chOff x="2624462" y="2303653"/>
            <a:chExt cx="3706706" cy="1232011"/>
          </a:xfrm>
        </p:grpSpPr>
        <p:sp>
          <p:nvSpPr>
            <p:cNvPr id="5" name="Freeform: Shape 4">
              <a:extLst>
                <a:ext uri="{FF2B5EF4-FFF2-40B4-BE49-F238E27FC236}">
                  <a16:creationId xmlns:a16="http://schemas.microsoft.com/office/drawing/2014/main" id="{1548C233-882A-9787-6B1B-6270E557D217}"/>
                </a:ext>
              </a:extLst>
            </p:cNvPr>
            <p:cNvSpPr/>
            <p:nvPr/>
          </p:nvSpPr>
          <p:spPr>
            <a:xfrm>
              <a:off x="2624462" y="2303653"/>
              <a:ext cx="3706706" cy="600981"/>
            </a:xfrm>
            <a:custGeom>
              <a:avLst/>
              <a:gdLst>
                <a:gd name="connsiteX0" fmla="*/ 0 w 3706706"/>
                <a:gd name="connsiteY0" fmla="*/ 100166 h 600981"/>
                <a:gd name="connsiteX1" fmla="*/ 100166 w 3706706"/>
                <a:gd name="connsiteY1" fmla="*/ 0 h 600981"/>
                <a:gd name="connsiteX2" fmla="*/ 3606540 w 3706706"/>
                <a:gd name="connsiteY2" fmla="*/ 0 h 600981"/>
                <a:gd name="connsiteX3" fmla="*/ 3706706 w 3706706"/>
                <a:gd name="connsiteY3" fmla="*/ 100166 h 600981"/>
                <a:gd name="connsiteX4" fmla="*/ 3706706 w 3706706"/>
                <a:gd name="connsiteY4" fmla="*/ 500815 h 600981"/>
                <a:gd name="connsiteX5" fmla="*/ 3606540 w 3706706"/>
                <a:gd name="connsiteY5" fmla="*/ 600981 h 600981"/>
                <a:gd name="connsiteX6" fmla="*/ 100166 w 3706706"/>
                <a:gd name="connsiteY6" fmla="*/ 600981 h 600981"/>
                <a:gd name="connsiteX7" fmla="*/ 0 w 3706706"/>
                <a:gd name="connsiteY7" fmla="*/ 500815 h 600981"/>
                <a:gd name="connsiteX8" fmla="*/ 0 w 3706706"/>
                <a:gd name="connsiteY8" fmla="*/ 100166 h 6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6706" h="600981">
                  <a:moveTo>
                    <a:pt x="0" y="100166"/>
                  </a:moveTo>
                  <a:cubicBezTo>
                    <a:pt x="0" y="44846"/>
                    <a:pt x="44846" y="0"/>
                    <a:pt x="100166" y="0"/>
                  </a:cubicBezTo>
                  <a:lnTo>
                    <a:pt x="3606540" y="0"/>
                  </a:lnTo>
                  <a:cubicBezTo>
                    <a:pt x="3661860" y="0"/>
                    <a:pt x="3706706" y="44846"/>
                    <a:pt x="3706706" y="100166"/>
                  </a:cubicBezTo>
                  <a:lnTo>
                    <a:pt x="3706706" y="500815"/>
                  </a:lnTo>
                  <a:cubicBezTo>
                    <a:pt x="3706706" y="556135"/>
                    <a:pt x="3661860" y="600981"/>
                    <a:pt x="3606540" y="600981"/>
                  </a:cubicBezTo>
                  <a:lnTo>
                    <a:pt x="100166" y="600981"/>
                  </a:lnTo>
                  <a:cubicBezTo>
                    <a:pt x="44846" y="600981"/>
                    <a:pt x="0" y="556135"/>
                    <a:pt x="0" y="500815"/>
                  </a:cubicBezTo>
                  <a:lnTo>
                    <a:pt x="0" y="10016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8867" tIns="54102" rIns="78867" bIns="54102" numCol="1" spcCol="1270" anchor="ctr" anchorCtr="0">
              <a:noAutofit/>
            </a:bodyPr>
            <a:lstStyle/>
            <a:p>
              <a:pPr marL="0" lvl="0" indent="0" algn="ctr" defTabSz="577850">
                <a:lnSpc>
                  <a:spcPct val="90000"/>
                </a:lnSpc>
                <a:spcBef>
                  <a:spcPct val="0"/>
                </a:spcBef>
                <a:spcAft>
                  <a:spcPct val="35000"/>
                </a:spcAft>
                <a:buNone/>
              </a:pPr>
              <a:r>
                <a:rPr lang="en-US" sz="1300" b="1" i="0" kern="1200" baseline="0" dirty="0"/>
                <a:t>Null hypothesis:</a:t>
              </a:r>
              <a:r>
                <a:rPr lang="en-US" sz="1300" b="0" i="0" kern="1200" baseline="0" dirty="0"/>
                <a:t> </a:t>
              </a:r>
              <a:r>
                <a:rPr lang="en-US" sz="1300" b="0" i="0" kern="1200" dirty="0"/>
                <a:t>The distance of the trip does not significantly affect the duration of the trip.</a:t>
              </a:r>
              <a:endParaRPr lang="en-US" sz="1300" kern="1200" dirty="0"/>
            </a:p>
          </p:txBody>
        </p:sp>
        <p:sp>
          <p:nvSpPr>
            <p:cNvPr id="8" name="Freeform: Shape 7">
              <a:extLst>
                <a:ext uri="{FF2B5EF4-FFF2-40B4-BE49-F238E27FC236}">
                  <a16:creationId xmlns:a16="http://schemas.microsoft.com/office/drawing/2014/main" id="{870CDCBA-46F3-1F47-DC18-F5D00B5C0326}"/>
                </a:ext>
              </a:extLst>
            </p:cNvPr>
            <p:cNvSpPr/>
            <p:nvPr/>
          </p:nvSpPr>
          <p:spPr>
            <a:xfrm>
              <a:off x="2624462" y="2934683"/>
              <a:ext cx="3706706" cy="600981"/>
            </a:xfrm>
            <a:custGeom>
              <a:avLst/>
              <a:gdLst>
                <a:gd name="connsiteX0" fmla="*/ 0 w 3706706"/>
                <a:gd name="connsiteY0" fmla="*/ 100166 h 600981"/>
                <a:gd name="connsiteX1" fmla="*/ 100166 w 3706706"/>
                <a:gd name="connsiteY1" fmla="*/ 0 h 600981"/>
                <a:gd name="connsiteX2" fmla="*/ 3606540 w 3706706"/>
                <a:gd name="connsiteY2" fmla="*/ 0 h 600981"/>
                <a:gd name="connsiteX3" fmla="*/ 3706706 w 3706706"/>
                <a:gd name="connsiteY3" fmla="*/ 100166 h 600981"/>
                <a:gd name="connsiteX4" fmla="*/ 3706706 w 3706706"/>
                <a:gd name="connsiteY4" fmla="*/ 500815 h 600981"/>
                <a:gd name="connsiteX5" fmla="*/ 3606540 w 3706706"/>
                <a:gd name="connsiteY5" fmla="*/ 600981 h 600981"/>
                <a:gd name="connsiteX6" fmla="*/ 100166 w 3706706"/>
                <a:gd name="connsiteY6" fmla="*/ 600981 h 600981"/>
                <a:gd name="connsiteX7" fmla="*/ 0 w 3706706"/>
                <a:gd name="connsiteY7" fmla="*/ 500815 h 600981"/>
                <a:gd name="connsiteX8" fmla="*/ 0 w 3706706"/>
                <a:gd name="connsiteY8" fmla="*/ 100166 h 6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6706" h="600981">
                  <a:moveTo>
                    <a:pt x="0" y="100166"/>
                  </a:moveTo>
                  <a:cubicBezTo>
                    <a:pt x="0" y="44846"/>
                    <a:pt x="44846" y="0"/>
                    <a:pt x="100166" y="0"/>
                  </a:cubicBezTo>
                  <a:lnTo>
                    <a:pt x="3606540" y="0"/>
                  </a:lnTo>
                  <a:cubicBezTo>
                    <a:pt x="3661860" y="0"/>
                    <a:pt x="3706706" y="44846"/>
                    <a:pt x="3706706" y="100166"/>
                  </a:cubicBezTo>
                  <a:lnTo>
                    <a:pt x="3706706" y="500815"/>
                  </a:lnTo>
                  <a:cubicBezTo>
                    <a:pt x="3706706" y="556135"/>
                    <a:pt x="3661860" y="600981"/>
                    <a:pt x="3606540" y="600981"/>
                  </a:cubicBezTo>
                  <a:lnTo>
                    <a:pt x="100166" y="600981"/>
                  </a:lnTo>
                  <a:cubicBezTo>
                    <a:pt x="44846" y="600981"/>
                    <a:pt x="0" y="556135"/>
                    <a:pt x="0" y="500815"/>
                  </a:cubicBezTo>
                  <a:lnTo>
                    <a:pt x="0" y="10016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8867" tIns="54102" rIns="78867" bIns="54102" numCol="1" spcCol="1270" anchor="ctr" anchorCtr="0">
              <a:noAutofit/>
            </a:bodyPr>
            <a:lstStyle/>
            <a:p>
              <a:pPr marL="0" lvl="0" indent="0" algn="ctr" defTabSz="577850">
                <a:lnSpc>
                  <a:spcPct val="90000"/>
                </a:lnSpc>
                <a:spcBef>
                  <a:spcPct val="0"/>
                </a:spcBef>
                <a:spcAft>
                  <a:spcPct val="35000"/>
                </a:spcAft>
                <a:buNone/>
              </a:pPr>
              <a:r>
                <a:rPr lang="en-US" sz="1300" b="1" i="0" kern="1200" baseline="0" dirty="0"/>
                <a:t>Alternative hypothesis:</a:t>
              </a:r>
              <a:r>
                <a:rPr lang="en-US" sz="1300" b="0" i="0" kern="1200" baseline="0" dirty="0"/>
                <a:t> </a:t>
              </a:r>
              <a:r>
                <a:rPr lang="en-US" sz="1300" b="0" i="0" kern="1200" dirty="0"/>
                <a:t>The distance of the trip significantly affects the duration of the trip.</a:t>
              </a:r>
              <a:endParaRPr lang="en-US" sz="1300" kern="1200" dirty="0"/>
            </a:p>
          </p:txBody>
        </p:sp>
      </p:grpSp>
      <p:sp>
        <p:nvSpPr>
          <p:cNvPr id="10" name="Rectangle 3">
            <a:extLst>
              <a:ext uri="{FF2B5EF4-FFF2-40B4-BE49-F238E27FC236}">
                <a16:creationId xmlns:a16="http://schemas.microsoft.com/office/drawing/2014/main" id="{50609B6F-EB3E-455B-B788-FA057919C8BE}"/>
              </a:ext>
            </a:extLst>
          </p:cNvPr>
          <p:cNvSpPr>
            <a:spLocks noChangeArrowheads="1"/>
          </p:cNvSpPr>
          <p:nvPr/>
        </p:nvSpPr>
        <p:spPr bwMode="auto">
          <a:xfrm>
            <a:off x="86791" y="2641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68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98A4-62FF-AA64-EFEA-B8A44D6C7ABB}"/>
              </a:ext>
            </a:extLst>
          </p:cNvPr>
          <p:cNvSpPr>
            <a:spLocks noGrp="1"/>
          </p:cNvSpPr>
          <p:nvPr>
            <p:ph type="title"/>
          </p:nvPr>
        </p:nvSpPr>
        <p:spPr/>
        <p:txBody>
          <a:bodyPr/>
          <a:lstStyle/>
          <a:p>
            <a:pPr algn="ctr"/>
            <a:r>
              <a:rPr lang="en-IN" dirty="0"/>
              <a:t>Result</a:t>
            </a:r>
            <a:endParaRPr lang="en-US" dirty="0"/>
          </a:p>
        </p:txBody>
      </p:sp>
      <p:sp>
        <p:nvSpPr>
          <p:cNvPr id="6" name="Slide Number Placeholder 5">
            <a:extLst>
              <a:ext uri="{FF2B5EF4-FFF2-40B4-BE49-F238E27FC236}">
                <a16:creationId xmlns:a16="http://schemas.microsoft.com/office/drawing/2014/main" id="{430F8CC5-2FF2-A7DB-E004-5FB64691D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a:extLst>
              <a:ext uri="{FF2B5EF4-FFF2-40B4-BE49-F238E27FC236}">
                <a16:creationId xmlns:a16="http://schemas.microsoft.com/office/drawing/2014/main" id="{7C6ED567-F25B-0545-3FE7-44AB92E209FF}"/>
              </a:ext>
            </a:extLst>
          </p:cNvPr>
          <p:cNvPicPr>
            <a:picLocks noChangeAspect="1"/>
          </p:cNvPicPr>
          <p:nvPr/>
        </p:nvPicPr>
        <p:blipFill>
          <a:blip r:embed="rId2"/>
          <a:stretch>
            <a:fillRect/>
          </a:stretch>
        </p:blipFill>
        <p:spPr>
          <a:xfrm>
            <a:off x="2089674" y="1441559"/>
            <a:ext cx="5158276" cy="3396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000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IN" b="1" dirty="0"/>
              <a:t>Information about NYC taxi trips</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a:solidFill>
                  <a:schemeClr val="accent4"/>
                </a:solidFill>
                <a:latin typeface="Titillium Web"/>
                <a:ea typeface="Titillium Web"/>
                <a:cs typeface="Titillium Web"/>
                <a:sym typeface="Titillium Web"/>
              </a:rPr>
              <a:t>1</a:t>
            </a:r>
            <a:endParaRPr sz="13000" b="1">
              <a:solidFill>
                <a:schemeClr val="accent4"/>
              </a:solidFill>
              <a:latin typeface="Titillium Web"/>
              <a:ea typeface="Titillium Web"/>
              <a:cs typeface="Titillium Web"/>
              <a:sym typeface="Titillium Web"/>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98A4-62FF-AA64-EFEA-B8A44D6C7ABB}"/>
              </a:ext>
            </a:extLst>
          </p:cNvPr>
          <p:cNvSpPr>
            <a:spLocks noGrp="1"/>
          </p:cNvSpPr>
          <p:nvPr>
            <p:ph type="title"/>
          </p:nvPr>
        </p:nvSpPr>
        <p:spPr/>
        <p:txBody>
          <a:bodyPr/>
          <a:lstStyle/>
          <a:p>
            <a:pPr algn="ctr"/>
            <a:r>
              <a:rPr lang="en-IN" dirty="0"/>
              <a:t>Result</a:t>
            </a:r>
            <a:endParaRPr lang="en-US" dirty="0"/>
          </a:p>
        </p:txBody>
      </p:sp>
      <p:sp>
        <p:nvSpPr>
          <p:cNvPr id="3" name="Text Placeholder 2">
            <a:extLst>
              <a:ext uri="{FF2B5EF4-FFF2-40B4-BE49-F238E27FC236}">
                <a16:creationId xmlns:a16="http://schemas.microsoft.com/office/drawing/2014/main" id="{C9F14262-1BAB-134F-67F7-584BB7D201BB}"/>
              </a:ext>
            </a:extLst>
          </p:cNvPr>
          <p:cNvSpPr>
            <a:spLocks noGrp="1"/>
          </p:cNvSpPr>
          <p:nvPr>
            <p:ph type="body" idx="1"/>
          </p:nvPr>
        </p:nvSpPr>
        <p:spPr>
          <a:xfrm>
            <a:off x="855299" y="2007208"/>
            <a:ext cx="7625285" cy="2870400"/>
          </a:xfrm>
        </p:spPr>
        <p:txBody>
          <a:bodyPr/>
          <a:lstStyle/>
          <a:p>
            <a:pPr marL="114300" indent="0" algn="l">
              <a:buNone/>
            </a:pPr>
            <a:r>
              <a:rPr lang="en-US" b="1" i="0" dirty="0" err="1">
                <a:solidFill>
                  <a:schemeClr val="tx1"/>
                </a:solidFill>
                <a:effectLst/>
                <a:latin typeface="Roboto" panose="02000000000000000000" pitchFamily="2" charset="0"/>
              </a:rPr>
              <a:t>P_value</a:t>
            </a:r>
            <a:r>
              <a:rPr lang="en-US" b="1" i="0" dirty="0">
                <a:solidFill>
                  <a:schemeClr val="tx1"/>
                </a:solidFill>
                <a:effectLst/>
                <a:latin typeface="Roboto" panose="02000000000000000000" pitchFamily="2" charset="0"/>
              </a:rPr>
              <a:t> of distance variable 0.0</a:t>
            </a:r>
            <a:r>
              <a:rPr lang="en-US" b="0" i="0" dirty="0">
                <a:solidFill>
                  <a:schemeClr val="tx1"/>
                </a:solidFill>
                <a:effectLst/>
                <a:latin typeface="Roboto" panose="02000000000000000000" pitchFamily="2" charset="0"/>
              </a:rPr>
              <a:t> indicates that the probability of obtaining the observed sample result assuming that null hypothesis is true is extremely small (essentially zero).</a:t>
            </a:r>
          </a:p>
          <a:p>
            <a:pPr marL="114300" indent="0" algn="l">
              <a:buNone/>
            </a:pPr>
            <a:r>
              <a:rPr lang="en-US" b="0" i="0" dirty="0">
                <a:solidFill>
                  <a:schemeClr val="tx1"/>
                </a:solidFill>
                <a:effectLst/>
                <a:latin typeface="Roboto" panose="02000000000000000000" pitchFamily="2" charset="0"/>
              </a:rPr>
              <a:t>Therefore , we </a:t>
            </a:r>
            <a:r>
              <a:rPr lang="en-US" b="1" i="0" dirty="0">
                <a:solidFill>
                  <a:schemeClr val="tx1"/>
                </a:solidFill>
                <a:effectLst/>
                <a:latin typeface="Roboto" panose="02000000000000000000" pitchFamily="2" charset="0"/>
              </a:rPr>
              <a:t>reject Null Hypothesis</a:t>
            </a:r>
            <a:r>
              <a:rPr lang="en-US" b="0" i="0" dirty="0">
                <a:solidFill>
                  <a:schemeClr val="tx1"/>
                </a:solidFill>
                <a:effectLst/>
                <a:latin typeface="Roboto" panose="02000000000000000000" pitchFamily="2" charset="0"/>
              </a:rPr>
              <a:t> and conclude that </a:t>
            </a:r>
            <a:r>
              <a:rPr lang="en-US" b="1" i="0" dirty="0">
                <a:solidFill>
                  <a:schemeClr val="tx1"/>
                </a:solidFill>
                <a:effectLst/>
                <a:latin typeface="Roboto" panose="02000000000000000000" pitchFamily="2" charset="0"/>
              </a:rPr>
              <a:t>there is a significant relationship between the two variables.</a:t>
            </a:r>
            <a:endParaRPr lang="en-US" dirty="0">
              <a:solidFill>
                <a:schemeClr val="tx1"/>
              </a:solidFill>
            </a:endParaRPr>
          </a:p>
        </p:txBody>
      </p:sp>
      <p:sp>
        <p:nvSpPr>
          <p:cNvPr id="6" name="Slide Number Placeholder 5">
            <a:extLst>
              <a:ext uri="{FF2B5EF4-FFF2-40B4-BE49-F238E27FC236}">
                <a16:creationId xmlns:a16="http://schemas.microsoft.com/office/drawing/2014/main" id="{430F8CC5-2FF2-A7DB-E004-5FB64691D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41618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507570" y="726340"/>
            <a:ext cx="7433400" cy="49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Hypothesis Test 3</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 name="TextBox 2">
            <a:extLst>
              <a:ext uri="{FF2B5EF4-FFF2-40B4-BE49-F238E27FC236}">
                <a16:creationId xmlns:a16="http://schemas.microsoft.com/office/drawing/2014/main" id="{AEF94D61-29C9-ED9F-F6D7-A9CB47636E39}"/>
              </a:ext>
            </a:extLst>
          </p:cNvPr>
          <p:cNvSpPr txBox="1"/>
          <p:nvPr/>
        </p:nvSpPr>
        <p:spPr>
          <a:xfrm>
            <a:off x="3092450" y="1790700"/>
            <a:ext cx="184731" cy="307777"/>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61BBB1BC-65AC-EB87-5978-A2AA6393E55A}"/>
              </a:ext>
            </a:extLst>
          </p:cNvPr>
          <p:cNvGraphicFramePr/>
          <p:nvPr>
            <p:extLst>
              <p:ext uri="{D42A27DB-BD31-4B8C-83A1-F6EECF244321}">
                <p14:modId xmlns:p14="http://schemas.microsoft.com/office/powerpoint/2010/main" val="1819215635"/>
              </p:ext>
            </p:extLst>
          </p:nvPr>
        </p:nvGraphicFramePr>
        <p:xfrm>
          <a:off x="405737" y="1564640"/>
          <a:ext cx="8463104" cy="699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A3FC68-A2FB-2E37-FEF8-48D1BD660929}"/>
              </a:ext>
            </a:extLst>
          </p:cNvPr>
          <p:cNvSpPr txBox="1"/>
          <p:nvPr/>
        </p:nvSpPr>
        <p:spPr>
          <a:xfrm>
            <a:off x="5917842" y="418563"/>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B77BA7BF-6D07-08BE-28A0-ABC6CA163E11}"/>
              </a:ext>
            </a:extLst>
          </p:cNvPr>
          <p:cNvSpPr txBox="1"/>
          <p:nvPr/>
        </p:nvSpPr>
        <p:spPr>
          <a:xfrm>
            <a:off x="1468551" y="2263973"/>
            <a:ext cx="45719" cy="307777"/>
          </a:xfrm>
          <a:prstGeom prst="rect">
            <a:avLst/>
          </a:prstGeom>
          <a:noFill/>
        </p:spPr>
        <p:txBody>
          <a:bodyPr wrap="square" rtlCol="0">
            <a:spAutoFit/>
          </a:bodyPr>
          <a:lstStyle/>
          <a:p>
            <a:r>
              <a:rPr lang="en-IN" dirty="0"/>
              <a:t>  </a:t>
            </a:r>
            <a:endParaRPr lang="en-US" dirty="0"/>
          </a:p>
        </p:txBody>
      </p:sp>
      <p:graphicFrame>
        <p:nvGraphicFramePr>
          <p:cNvPr id="11" name="Diagram 10">
            <a:extLst>
              <a:ext uri="{FF2B5EF4-FFF2-40B4-BE49-F238E27FC236}">
                <a16:creationId xmlns:a16="http://schemas.microsoft.com/office/drawing/2014/main" id="{FDD9B18C-327C-BA36-89EE-655A87F7DD5E}"/>
              </a:ext>
            </a:extLst>
          </p:cNvPr>
          <p:cNvGraphicFramePr/>
          <p:nvPr/>
        </p:nvGraphicFramePr>
        <p:xfrm>
          <a:off x="-670388" y="2303638"/>
          <a:ext cx="10296408" cy="12320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3">
            <a:extLst>
              <a:ext uri="{FF2B5EF4-FFF2-40B4-BE49-F238E27FC236}">
                <a16:creationId xmlns:a16="http://schemas.microsoft.com/office/drawing/2014/main" id="{50609B6F-EB3E-455B-B788-FA057919C8BE}"/>
              </a:ext>
            </a:extLst>
          </p:cNvPr>
          <p:cNvSpPr>
            <a:spLocks noChangeArrowheads="1"/>
          </p:cNvSpPr>
          <p:nvPr/>
        </p:nvSpPr>
        <p:spPr bwMode="auto">
          <a:xfrm>
            <a:off x="86791" y="2641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494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graphicEl>
                                              <a:dgm id="{BBECE406-24B1-4AB0-9FA0-8EB5986CE99D}"/>
                                            </p:graphicEl>
                                          </p:spTgt>
                                        </p:tgtEl>
                                        <p:attrNameLst>
                                          <p:attrName>style.visibility</p:attrName>
                                        </p:attrNameLst>
                                      </p:cBhvr>
                                      <p:to>
                                        <p:strVal val="visible"/>
                                      </p:to>
                                    </p:set>
                                    <p:anim calcmode="lin" valueType="num">
                                      <p:cBhvr additive="base">
                                        <p:cTn id="7" dur="500" fill="hold"/>
                                        <p:tgtEl>
                                          <p:spTgt spid="11">
                                            <p:graphicEl>
                                              <a:dgm id="{BBECE406-24B1-4AB0-9FA0-8EB5986CE99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graphicEl>
                                              <a:dgm id="{BBECE406-24B1-4AB0-9FA0-8EB5986CE99D}"/>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graphicEl>
                                              <a:dgm id="{09173AF6-F233-4018-B2A6-75BF9AD5D697}"/>
                                            </p:graphicEl>
                                          </p:spTgt>
                                        </p:tgtEl>
                                        <p:attrNameLst>
                                          <p:attrName>style.visibility</p:attrName>
                                        </p:attrNameLst>
                                      </p:cBhvr>
                                      <p:to>
                                        <p:strVal val="visible"/>
                                      </p:to>
                                    </p:set>
                                    <p:anim calcmode="lin" valueType="num">
                                      <p:cBhvr additive="base">
                                        <p:cTn id="13" dur="500" fill="hold"/>
                                        <p:tgtEl>
                                          <p:spTgt spid="11">
                                            <p:graphicEl>
                                              <a:dgm id="{09173AF6-F233-4018-B2A6-75BF9AD5D697}"/>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graphicEl>
                                              <a:dgm id="{09173AF6-F233-4018-B2A6-75BF9AD5D697}"/>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98A4-62FF-AA64-EFEA-B8A44D6C7ABB}"/>
              </a:ext>
            </a:extLst>
          </p:cNvPr>
          <p:cNvSpPr>
            <a:spLocks noGrp="1"/>
          </p:cNvSpPr>
          <p:nvPr>
            <p:ph type="title"/>
          </p:nvPr>
        </p:nvSpPr>
        <p:spPr/>
        <p:txBody>
          <a:bodyPr/>
          <a:lstStyle/>
          <a:p>
            <a:pPr algn="ctr"/>
            <a:r>
              <a:rPr lang="en-IN" dirty="0"/>
              <a:t>Result</a:t>
            </a:r>
            <a:endParaRPr lang="en-US" dirty="0"/>
          </a:p>
        </p:txBody>
      </p:sp>
      <p:sp>
        <p:nvSpPr>
          <p:cNvPr id="3" name="Text Placeholder 2">
            <a:extLst>
              <a:ext uri="{FF2B5EF4-FFF2-40B4-BE49-F238E27FC236}">
                <a16:creationId xmlns:a16="http://schemas.microsoft.com/office/drawing/2014/main" id="{C9F14262-1BAB-134F-67F7-584BB7D201BB}"/>
              </a:ext>
            </a:extLst>
          </p:cNvPr>
          <p:cNvSpPr>
            <a:spLocks noGrp="1"/>
          </p:cNvSpPr>
          <p:nvPr>
            <p:ph type="body" idx="1"/>
          </p:nvPr>
        </p:nvSpPr>
        <p:spPr>
          <a:xfrm>
            <a:off x="827276" y="1605279"/>
            <a:ext cx="7489448" cy="2777875"/>
          </a:xfrm>
        </p:spPr>
        <p:txBody>
          <a:bodyPr/>
          <a:lstStyle/>
          <a:p>
            <a:pPr marL="114300" indent="0" algn="l">
              <a:buNone/>
            </a:pPr>
            <a:r>
              <a:rPr lang="en-US" b="0" i="0" dirty="0">
                <a:solidFill>
                  <a:schemeClr val="tx1"/>
                </a:solidFill>
                <a:effectLst/>
                <a:latin typeface="Roboto" panose="02000000000000000000" pitchFamily="2" charset="0"/>
              </a:rPr>
              <a:t>The </a:t>
            </a:r>
            <a:r>
              <a:rPr lang="en-US" b="1" i="0" dirty="0">
                <a:solidFill>
                  <a:schemeClr val="tx1"/>
                </a:solidFill>
                <a:effectLst/>
                <a:latin typeface="Roboto" panose="02000000000000000000" pitchFamily="2" charset="0"/>
              </a:rPr>
              <a:t>t-statistic of 3.9008</a:t>
            </a:r>
            <a:r>
              <a:rPr lang="en-US" b="0" i="0" dirty="0">
                <a:solidFill>
                  <a:schemeClr val="tx1"/>
                </a:solidFill>
                <a:effectLst/>
                <a:latin typeface="Roboto" panose="02000000000000000000" pitchFamily="2" charset="0"/>
              </a:rPr>
              <a:t> indicates that the difference between the means of the two groups (weekday and weekend trip durations) </a:t>
            </a:r>
            <a:r>
              <a:rPr lang="en-US" b="1" i="0" dirty="0">
                <a:solidFill>
                  <a:schemeClr val="tx1"/>
                </a:solidFill>
                <a:effectLst/>
                <a:latin typeface="Roboto" panose="02000000000000000000" pitchFamily="2" charset="0"/>
              </a:rPr>
              <a:t>is 3.9008 times greater than the standard error of the difference between the means.</a:t>
            </a:r>
            <a:endParaRPr lang="en-US" b="0" i="0" dirty="0">
              <a:solidFill>
                <a:schemeClr val="tx1"/>
              </a:solidFill>
              <a:effectLst/>
              <a:latin typeface="Roboto" panose="02000000000000000000" pitchFamily="2" charset="0"/>
            </a:endParaRPr>
          </a:p>
          <a:p>
            <a:pPr marL="114300" indent="0" algn="l">
              <a:buNone/>
            </a:pPr>
            <a:r>
              <a:rPr lang="en-US" b="0" i="0" dirty="0">
                <a:solidFill>
                  <a:schemeClr val="tx1"/>
                </a:solidFill>
                <a:effectLst/>
                <a:latin typeface="Roboto" panose="02000000000000000000" pitchFamily="2" charset="0"/>
              </a:rPr>
              <a:t>The </a:t>
            </a:r>
            <a:r>
              <a:rPr lang="en-US" b="1" i="0" dirty="0">
                <a:solidFill>
                  <a:schemeClr val="tx1"/>
                </a:solidFill>
                <a:effectLst/>
                <a:latin typeface="Roboto" panose="02000000000000000000" pitchFamily="2" charset="0"/>
              </a:rPr>
              <a:t>p-value of 9.586970042130944e-05</a:t>
            </a:r>
            <a:r>
              <a:rPr lang="en-US" b="0" i="0" dirty="0">
                <a:solidFill>
                  <a:schemeClr val="tx1"/>
                </a:solidFill>
                <a:effectLst/>
                <a:latin typeface="Roboto" panose="02000000000000000000" pitchFamily="2" charset="0"/>
              </a:rPr>
              <a:t> (0.00009587) is less than the commonly used significance level of 0.05, which suggests </a:t>
            </a:r>
            <a:r>
              <a:rPr lang="en-US" b="1" i="0" dirty="0">
                <a:solidFill>
                  <a:schemeClr val="tx1"/>
                </a:solidFill>
                <a:effectLst/>
                <a:latin typeface="Roboto" panose="02000000000000000000" pitchFamily="2" charset="0"/>
              </a:rPr>
              <a:t>strong evidence against the null hypothesis.</a:t>
            </a:r>
            <a:endParaRPr lang="en-US" b="0" i="0" dirty="0">
              <a:solidFill>
                <a:schemeClr val="tx1"/>
              </a:solidFill>
              <a:effectLst/>
              <a:latin typeface="Roboto" panose="02000000000000000000" pitchFamily="2" charset="0"/>
            </a:endParaRPr>
          </a:p>
          <a:p>
            <a:pPr marL="114300" indent="0" algn="l">
              <a:buNone/>
            </a:pPr>
            <a:r>
              <a:rPr lang="en-US" b="0" i="0" dirty="0">
                <a:solidFill>
                  <a:schemeClr val="tx1"/>
                </a:solidFill>
                <a:effectLst/>
                <a:latin typeface="Roboto" panose="02000000000000000000" pitchFamily="2" charset="0"/>
              </a:rPr>
              <a:t>Therefore, </a:t>
            </a:r>
            <a:r>
              <a:rPr lang="en-US" b="1" i="0" dirty="0">
                <a:solidFill>
                  <a:schemeClr val="tx1"/>
                </a:solidFill>
                <a:effectLst/>
                <a:latin typeface="Roboto" panose="02000000000000000000" pitchFamily="2" charset="0"/>
              </a:rPr>
              <a:t>we reject Null hypothesis</a:t>
            </a:r>
            <a:r>
              <a:rPr lang="en-US" b="0" i="0" dirty="0">
                <a:solidFill>
                  <a:schemeClr val="tx1"/>
                </a:solidFill>
                <a:effectLst/>
                <a:latin typeface="Roboto" panose="02000000000000000000" pitchFamily="2" charset="0"/>
              </a:rPr>
              <a:t> and conclude that </a:t>
            </a:r>
            <a:r>
              <a:rPr lang="en-US" b="1" i="0" dirty="0">
                <a:solidFill>
                  <a:schemeClr val="tx1"/>
                </a:solidFill>
                <a:effectLst/>
                <a:latin typeface="Roboto" panose="02000000000000000000" pitchFamily="2" charset="0"/>
              </a:rPr>
              <a:t>there is a statistically significant difference between the means of weekday and weekend trip durations</a:t>
            </a:r>
            <a:endParaRPr lang="en-US" b="0" i="0" dirty="0">
              <a:solidFill>
                <a:schemeClr val="tx1"/>
              </a:solidFill>
              <a:effectLst/>
              <a:latin typeface="Roboto" panose="02000000000000000000" pitchFamily="2" charset="0"/>
            </a:endParaRPr>
          </a:p>
          <a:p>
            <a:pPr marL="114300" indent="0">
              <a:buNone/>
            </a:pPr>
            <a:endParaRPr lang="en-US" dirty="0">
              <a:solidFill>
                <a:schemeClr val="tx1"/>
              </a:solidFill>
            </a:endParaRPr>
          </a:p>
        </p:txBody>
      </p:sp>
      <p:sp>
        <p:nvSpPr>
          <p:cNvPr id="6" name="Slide Number Placeholder 5">
            <a:extLst>
              <a:ext uri="{FF2B5EF4-FFF2-40B4-BE49-F238E27FC236}">
                <a16:creationId xmlns:a16="http://schemas.microsoft.com/office/drawing/2014/main" id="{430F8CC5-2FF2-A7DB-E004-5FB64691D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102534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Prepocessing &amp; Feature Engineering</a:t>
            </a:r>
            <a:endParaRPr dirty="0"/>
          </a:p>
        </p:txBody>
      </p:sp>
      <p:sp>
        <p:nvSpPr>
          <p:cNvPr id="118" name="Google Shape;118;p15"/>
          <p:cNvSpPr txBox="1">
            <a:spLocks noGrp="1"/>
          </p:cNvSpPr>
          <p:nvPr>
            <p:ph type="subTitle" idx="1"/>
          </p:nvPr>
        </p:nvSpPr>
        <p:spPr>
          <a:xfrm>
            <a:off x="855300" y="3983051"/>
            <a:ext cx="72727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US" b="1" dirty="0">
                <a:solidFill>
                  <a:srgbClr val="D5D5D5"/>
                </a:solidFill>
                <a:latin typeface="Roboto" panose="02000000000000000000" pitchFamily="2" charset="0"/>
              </a:rPr>
              <a:t>Handling Outliers , Feature manipulation and Selection</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IN" sz="13000" b="1" dirty="0">
                <a:solidFill>
                  <a:schemeClr val="accent4"/>
                </a:solidFill>
                <a:latin typeface="Titillium Web"/>
                <a:ea typeface="Titillium Web"/>
                <a:cs typeface="Titillium Web"/>
                <a:sym typeface="Titillium Web"/>
              </a:rPr>
              <a:t>7</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663239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Feature Manipulation</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8" name="Picture 7">
            <a:extLst>
              <a:ext uri="{FF2B5EF4-FFF2-40B4-BE49-F238E27FC236}">
                <a16:creationId xmlns:a16="http://schemas.microsoft.com/office/drawing/2014/main" id="{1AA5541A-52F0-C5DC-98A2-835A7ECB1178}"/>
              </a:ext>
            </a:extLst>
          </p:cNvPr>
          <p:cNvPicPr>
            <a:picLocks noChangeAspect="1"/>
          </p:cNvPicPr>
          <p:nvPr/>
        </p:nvPicPr>
        <p:blipFill rotWithShape="1">
          <a:blip r:embed="rId2"/>
          <a:srcRect t="4334" b="-1"/>
          <a:stretch/>
        </p:blipFill>
        <p:spPr>
          <a:xfrm>
            <a:off x="190500" y="1437100"/>
            <a:ext cx="8763000" cy="2870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A8823975-1C14-343B-4728-4278694808CD}"/>
              </a:ext>
            </a:extLst>
          </p:cNvPr>
          <p:cNvSpPr txBox="1"/>
          <p:nvPr/>
        </p:nvSpPr>
        <p:spPr>
          <a:xfrm>
            <a:off x="202474" y="4395651"/>
            <a:ext cx="7824651" cy="307777"/>
          </a:xfrm>
          <a:prstGeom prst="rect">
            <a:avLst/>
          </a:prstGeom>
          <a:noFill/>
        </p:spPr>
        <p:txBody>
          <a:bodyPr wrap="square" rtlCol="0">
            <a:spAutoFit/>
          </a:bodyPr>
          <a:lstStyle/>
          <a:p>
            <a:pPr algn="ctr"/>
            <a:r>
              <a:rPr lang="en-IN" dirty="0"/>
              <a:t>We use this distance function to calculate distance between two locations</a:t>
            </a:r>
            <a:endParaRPr lang="en-US" dirty="0"/>
          </a:p>
        </p:txBody>
      </p:sp>
    </p:spTree>
    <p:extLst>
      <p:ext uri="{BB962C8B-B14F-4D97-AF65-F5344CB8AC3E}">
        <p14:creationId xmlns:p14="http://schemas.microsoft.com/office/powerpoint/2010/main" val="2668595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2281-7843-11C0-B43E-111D98D4361C}"/>
              </a:ext>
            </a:extLst>
          </p:cNvPr>
          <p:cNvSpPr>
            <a:spLocks noGrp="1"/>
          </p:cNvSpPr>
          <p:nvPr>
            <p:ph type="title"/>
          </p:nvPr>
        </p:nvSpPr>
        <p:spPr/>
        <p:txBody>
          <a:bodyPr/>
          <a:lstStyle/>
          <a:p>
            <a:pPr algn="ctr"/>
            <a:r>
              <a:rPr lang="en-IN" dirty="0"/>
              <a:t>Feature Manipulation</a:t>
            </a:r>
            <a:endParaRPr lang="en-US" dirty="0"/>
          </a:p>
        </p:txBody>
      </p:sp>
      <p:sp>
        <p:nvSpPr>
          <p:cNvPr id="3" name="Text Placeholder 2">
            <a:extLst>
              <a:ext uri="{FF2B5EF4-FFF2-40B4-BE49-F238E27FC236}">
                <a16:creationId xmlns:a16="http://schemas.microsoft.com/office/drawing/2014/main" id="{F351F92C-3F3A-98EC-F96E-7217B4938483}"/>
              </a:ext>
            </a:extLst>
          </p:cNvPr>
          <p:cNvSpPr>
            <a:spLocks noGrp="1"/>
          </p:cNvSpPr>
          <p:nvPr>
            <p:ph type="body" idx="1"/>
          </p:nvPr>
        </p:nvSpPr>
        <p:spPr>
          <a:xfrm>
            <a:off x="855300" y="1683875"/>
            <a:ext cx="4478700" cy="2734550"/>
          </a:xfrm>
        </p:spPr>
        <p:txBody>
          <a:bodyPr/>
          <a:lstStyle/>
          <a:p>
            <a:pPr marL="114300" indent="0">
              <a:buNone/>
            </a:pPr>
            <a:r>
              <a:rPr lang="en-IN" sz="1200" dirty="0">
                <a:solidFill>
                  <a:schemeClr val="tx1"/>
                </a:solidFill>
              </a:rPr>
              <a:t>We use location base data that is latitude and longitude in our data and Find the distance between pickup and drop-off location</a:t>
            </a:r>
          </a:p>
          <a:p>
            <a:pPr marL="114300" indent="0">
              <a:buNone/>
            </a:pPr>
            <a:endParaRPr lang="en-IN" sz="1200" dirty="0">
              <a:solidFill>
                <a:schemeClr val="tx1"/>
              </a:solidFill>
            </a:endParaRPr>
          </a:p>
          <a:p>
            <a:pPr marL="114300" indent="0">
              <a:buNone/>
            </a:pPr>
            <a:r>
              <a:rPr lang="en-IN" sz="1200" dirty="0">
                <a:solidFill>
                  <a:schemeClr val="tx1"/>
                </a:solidFill>
              </a:rPr>
              <a:t>Also we cross-validate our answer with National Hurricane </a:t>
            </a:r>
            <a:r>
              <a:rPr lang="en-IN" sz="1200" dirty="0" err="1">
                <a:solidFill>
                  <a:schemeClr val="tx1"/>
                </a:solidFill>
              </a:rPr>
              <a:t>center</a:t>
            </a:r>
            <a:r>
              <a:rPr lang="en-IN" sz="1200" dirty="0">
                <a:solidFill>
                  <a:schemeClr val="tx1"/>
                </a:solidFill>
              </a:rPr>
              <a:t> and central pacific hurricane </a:t>
            </a:r>
            <a:r>
              <a:rPr lang="en-IN" sz="1200" dirty="0" err="1">
                <a:solidFill>
                  <a:schemeClr val="tx1"/>
                </a:solidFill>
              </a:rPr>
              <a:t>center</a:t>
            </a:r>
            <a:r>
              <a:rPr lang="en-IN" sz="1200" dirty="0">
                <a:solidFill>
                  <a:schemeClr val="tx1"/>
                </a:solidFill>
              </a:rPr>
              <a:t> website</a:t>
            </a:r>
          </a:p>
          <a:p>
            <a:pPr marL="114300" indent="0">
              <a:buNone/>
            </a:pPr>
            <a:endParaRPr lang="en-IN" sz="1200" dirty="0">
              <a:solidFill>
                <a:schemeClr val="tx1"/>
              </a:solidFill>
            </a:endParaRPr>
          </a:p>
          <a:p>
            <a:pPr marL="114300" indent="0">
              <a:buNone/>
            </a:pPr>
            <a:r>
              <a:rPr lang="en-IN" sz="1200" dirty="0">
                <a:solidFill>
                  <a:schemeClr val="tx1"/>
                </a:solidFill>
              </a:rPr>
              <a:t>We take one sample from our data and store the value into this website. The result is same</a:t>
            </a:r>
          </a:p>
          <a:p>
            <a:pPr marL="114300" indent="0">
              <a:buNone/>
            </a:pPr>
            <a:endParaRPr lang="en-IN" sz="1200" dirty="0">
              <a:solidFill>
                <a:schemeClr val="tx1"/>
              </a:solidFill>
            </a:endParaRPr>
          </a:p>
          <a:p>
            <a:pPr marL="114300" indent="0">
              <a:buNone/>
            </a:pPr>
            <a:endParaRPr lang="en-US" sz="1200" dirty="0">
              <a:solidFill>
                <a:schemeClr val="tx1"/>
              </a:solidFill>
            </a:endParaRPr>
          </a:p>
        </p:txBody>
      </p:sp>
      <p:sp>
        <p:nvSpPr>
          <p:cNvPr id="6" name="Slide Number Placeholder 5">
            <a:extLst>
              <a:ext uri="{FF2B5EF4-FFF2-40B4-BE49-F238E27FC236}">
                <a16:creationId xmlns:a16="http://schemas.microsoft.com/office/drawing/2014/main" id="{4D8528D4-38B4-A8C4-894C-35A0D75148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7" name="Picture 6">
            <a:extLst>
              <a:ext uri="{FF2B5EF4-FFF2-40B4-BE49-F238E27FC236}">
                <a16:creationId xmlns:a16="http://schemas.microsoft.com/office/drawing/2014/main" id="{856DDF71-993D-2DB5-6901-1975F73D243E}"/>
              </a:ext>
            </a:extLst>
          </p:cNvPr>
          <p:cNvPicPr>
            <a:picLocks noChangeAspect="1"/>
          </p:cNvPicPr>
          <p:nvPr/>
        </p:nvPicPr>
        <p:blipFill>
          <a:blip r:embed="rId2"/>
          <a:stretch>
            <a:fillRect/>
          </a:stretch>
        </p:blipFill>
        <p:spPr>
          <a:xfrm>
            <a:off x="5973002" y="1389075"/>
            <a:ext cx="2949803" cy="2584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88DCF14-D62D-B023-3261-4C0F6D80553D}"/>
              </a:ext>
            </a:extLst>
          </p:cNvPr>
          <p:cNvPicPr>
            <a:picLocks noChangeAspect="1"/>
          </p:cNvPicPr>
          <p:nvPr/>
        </p:nvPicPr>
        <p:blipFill>
          <a:blip r:embed="rId3"/>
          <a:stretch>
            <a:fillRect/>
          </a:stretch>
        </p:blipFill>
        <p:spPr>
          <a:xfrm>
            <a:off x="0" y="4068350"/>
            <a:ext cx="9144000" cy="725075"/>
          </a:xfrm>
          <a:prstGeom prst="rect">
            <a:avLst/>
          </a:prstGeom>
        </p:spPr>
      </p:pic>
    </p:spTree>
    <p:extLst>
      <p:ext uri="{BB962C8B-B14F-4D97-AF65-F5344CB8AC3E}">
        <p14:creationId xmlns:p14="http://schemas.microsoft.com/office/powerpoint/2010/main" val="3462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Handling Outliers</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348524" y="3656510"/>
            <a:ext cx="7824651" cy="307777"/>
          </a:xfrm>
          <a:prstGeom prst="rect">
            <a:avLst/>
          </a:prstGeom>
          <a:noFill/>
        </p:spPr>
        <p:txBody>
          <a:bodyPr wrap="square" rtlCol="0">
            <a:spAutoFit/>
          </a:bodyPr>
          <a:lstStyle/>
          <a:p>
            <a:pPr algn="ctr"/>
            <a:r>
              <a:rPr lang="en-IN" dirty="0"/>
              <a:t>We use this function to drop the outliers using Inter quartile Range of 25 and 75 Percentile</a:t>
            </a:r>
            <a:endParaRPr lang="en-US" dirty="0"/>
          </a:p>
        </p:txBody>
      </p:sp>
      <p:pic>
        <p:nvPicPr>
          <p:cNvPr id="90" name="Picture 89">
            <a:extLst>
              <a:ext uri="{FF2B5EF4-FFF2-40B4-BE49-F238E27FC236}">
                <a16:creationId xmlns:a16="http://schemas.microsoft.com/office/drawing/2014/main" id="{557C2FE7-AA74-BD09-DCC6-F4C5C8857499}"/>
              </a:ext>
            </a:extLst>
          </p:cNvPr>
          <p:cNvPicPr>
            <a:picLocks noChangeAspect="1"/>
          </p:cNvPicPr>
          <p:nvPr/>
        </p:nvPicPr>
        <p:blipFill>
          <a:blip r:embed="rId2"/>
          <a:stretch>
            <a:fillRect/>
          </a:stretch>
        </p:blipFill>
        <p:spPr>
          <a:xfrm>
            <a:off x="1680759" y="1857275"/>
            <a:ext cx="5782482" cy="1428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23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a:xfrm>
            <a:off x="855300" y="495824"/>
            <a:ext cx="7433400" cy="497100"/>
          </a:xfrm>
        </p:spPr>
        <p:txBody>
          <a:bodyPr/>
          <a:lstStyle/>
          <a:p>
            <a:pPr algn="ctr"/>
            <a:r>
              <a:rPr lang="en-IN" dirty="0"/>
              <a:t>Feature Engineering</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1033976" y="4051819"/>
            <a:ext cx="6998674" cy="954107"/>
          </a:xfrm>
          <a:prstGeom prst="rect">
            <a:avLst/>
          </a:prstGeom>
          <a:noFill/>
        </p:spPr>
        <p:txBody>
          <a:bodyPr wrap="square" rtlCol="0">
            <a:spAutoFit/>
          </a:bodyPr>
          <a:lstStyle/>
          <a:p>
            <a:pPr algn="just"/>
            <a:r>
              <a:rPr lang="en-US" dirty="0"/>
              <a:t>The Date and time columns in the Dataset has whole lot story to tell, we have to fetch them as separate columns. We do not have to fetch pickup and </a:t>
            </a:r>
            <a:r>
              <a:rPr lang="en-US" dirty="0" err="1"/>
              <a:t>dropoff</a:t>
            </a:r>
            <a:r>
              <a:rPr lang="en-US" dirty="0"/>
              <a:t> time both, as they may lead to strong positive correlation in the respective fetched features. Further we can use these columns for Analysis.</a:t>
            </a:r>
          </a:p>
        </p:txBody>
      </p:sp>
      <p:pic>
        <p:nvPicPr>
          <p:cNvPr id="4" name="Picture 3"/>
          <p:cNvPicPr>
            <a:picLocks noChangeAspect="1"/>
          </p:cNvPicPr>
          <p:nvPr/>
        </p:nvPicPr>
        <p:blipFill>
          <a:blip r:embed="rId2"/>
          <a:stretch>
            <a:fillRect/>
          </a:stretch>
        </p:blipFill>
        <p:spPr>
          <a:xfrm>
            <a:off x="1033975" y="2694287"/>
            <a:ext cx="6998675" cy="1357532"/>
          </a:xfrm>
          <a:prstGeom prst="rect">
            <a:avLst/>
          </a:prstGeom>
        </p:spPr>
      </p:pic>
      <p:pic>
        <p:nvPicPr>
          <p:cNvPr id="5" name="Picture 4"/>
          <p:cNvPicPr>
            <a:picLocks noChangeAspect="1"/>
          </p:cNvPicPr>
          <p:nvPr/>
        </p:nvPicPr>
        <p:blipFill>
          <a:blip r:embed="rId3"/>
          <a:stretch>
            <a:fillRect/>
          </a:stretch>
        </p:blipFill>
        <p:spPr>
          <a:xfrm>
            <a:off x="1033974" y="1044597"/>
            <a:ext cx="6998677" cy="1649690"/>
          </a:xfrm>
          <a:prstGeom prst="rect">
            <a:avLst/>
          </a:prstGeom>
        </p:spPr>
      </p:pic>
    </p:spTree>
    <p:extLst>
      <p:ext uri="{BB962C8B-B14F-4D97-AF65-F5344CB8AC3E}">
        <p14:creationId xmlns:p14="http://schemas.microsoft.com/office/powerpoint/2010/main" val="1751898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Outliers Treatment</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343521" y="4462431"/>
            <a:ext cx="7824651" cy="307777"/>
          </a:xfrm>
          <a:prstGeom prst="rect">
            <a:avLst/>
          </a:prstGeom>
          <a:noFill/>
        </p:spPr>
        <p:txBody>
          <a:bodyPr wrap="square" rtlCol="0">
            <a:spAutoFit/>
          </a:bodyPr>
          <a:lstStyle/>
          <a:p>
            <a:pPr algn="ctr"/>
            <a:r>
              <a:rPr lang="en-IN" dirty="0"/>
              <a:t>Trip Duration Before And After Outlier Treatment</a:t>
            </a:r>
            <a:endParaRPr lang="en-US" dirty="0"/>
          </a:p>
        </p:txBody>
      </p:sp>
      <p:pic>
        <p:nvPicPr>
          <p:cNvPr id="87" name="Picture 86">
            <a:extLst>
              <a:ext uri="{FF2B5EF4-FFF2-40B4-BE49-F238E27FC236}">
                <a16:creationId xmlns:a16="http://schemas.microsoft.com/office/drawing/2014/main" id="{EF3B744E-BAAB-3D21-D497-080A38AEFB15}"/>
              </a:ext>
            </a:extLst>
          </p:cNvPr>
          <p:cNvPicPr>
            <a:picLocks noChangeAspect="1"/>
          </p:cNvPicPr>
          <p:nvPr/>
        </p:nvPicPr>
        <p:blipFill>
          <a:blip r:embed="rId2"/>
          <a:stretch>
            <a:fillRect/>
          </a:stretch>
        </p:blipFill>
        <p:spPr>
          <a:xfrm>
            <a:off x="4826000" y="1571156"/>
            <a:ext cx="3878134" cy="269259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B38391D6-D22E-8678-D2B3-26049D831CA8}"/>
              </a:ext>
            </a:extLst>
          </p:cNvPr>
          <p:cNvPicPr>
            <a:picLocks noChangeAspect="1"/>
          </p:cNvPicPr>
          <p:nvPr/>
        </p:nvPicPr>
        <p:blipFill>
          <a:blip r:embed="rId3"/>
          <a:stretch>
            <a:fillRect/>
          </a:stretch>
        </p:blipFill>
        <p:spPr>
          <a:xfrm>
            <a:off x="343521" y="1571156"/>
            <a:ext cx="3771278" cy="26880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28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1+#ppt_w/2"/>
                                          </p:val>
                                        </p:tav>
                                        <p:tav tm="100000">
                                          <p:val>
                                            <p:strVal val="#ppt_x"/>
                                          </p:val>
                                        </p:tav>
                                      </p:tavLst>
                                    </p:anim>
                                    <p:anim calcmode="lin" valueType="num">
                                      <p:cBhvr additive="base">
                                        <p:cTn id="1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Outliers Treatment</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343521" y="4462431"/>
            <a:ext cx="7824651" cy="307777"/>
          </a:xfrm>
          <a:prstGeom prst="rect">
            <a:avLst/>
          </a:prstGeom>
          <a:noFill/>
        </p:spPr>
        <p:txBody>
          <a:bodyPr wrap="square" rtlCol="0">
            <a:spAutoFit/>
          </a:bodyPr>
          <a:lstStyle/>
          <a:p>
            <a:pPr algn="ctr"/>
            <a:r>
              <a:rPr lang="en-IN" dirty="0"/>
              <a:t>Trip Distance Before And After Outlier Treatment</a:t>
            </a:r>
            <a:endParaRPr lang="en-US" dirty="0"/>
          </a:p>
        </p:txBody>
      </p:sp>
      <p:pic>
        <p:nvPicPr>
          <p:cNvPr id="87" name="Picture 86">
            <a:extLst>
              <a:ext uri="{FF2B5EF4-FFF2-40B4-BE49-F238E27FC236}">
                <a16:creationId xmlns:a16="http://schemas.microsoft.com/office/drawing/2014/main" id="{EF3B744E-BAAB-3D21-D497-080A38AEFB15}"/>
              </a:ext>
            </a:extLst>
          </p:cNvPr>
          <p:cNvPicPr>
            <a:picLocks noChangeAspect="1"/>
          </p:cNvPicPr>
          <p:nvPr/>
        </p:nvPicPr>
        <p:blipFill>
          <a:blip r:embed="rId2"/>
          <a:srcRect/>
          <a:stretch/>
        </p:blipFill>
        <p:spPr>
          <a:xfrm>
            <a:off x="4931494" y="1571156"/>
            <a:ext cx="3667146" cy="2692590"/>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B38391D6-D22E-8678-D2B3-26049D831CA8}"/>
              </a:ext>
            </a:extLst>
          </p:cNvPr>
          <p:cNvPicPr>
            <a:picLocks noChangeAspect="1"/>
          </p:cNvPicPr>
          <p:nvPr/>
        </p:nvPicPr>
        <p:blipFill>
          <a:blip r:embed="rId3"/>
          <a:srcRect/>
          <a:stretch/>
        </p:blipFill>
        <p:spPr>
          <a:xfrm>
            <a:off x="343521" y="1605975"/>
            <a:ext cx="3771278" cy="26183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709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1+#ppt_w/2"/>
                                          </p:val>
                                        </p:tav>
                                        <p:tav tm="100000">
                                          <p:val>
                                            <p:strVal val="#ppt_x"/>
                                          </p:val>
                                        </p:tav>
                                      </p:tavLst>
                                    </p:anim>
                                    <p:anim calcmode="lin" valueType="num">
                                      <p:cBhvr additive="base">
                                        <p:cTn id="1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algn="ctr"/>
            <a:r>
              <a:rPr lang="en-US" dirty="0"/>
              <a:t>INTRODUCTION</a:t>
            </a:r>
          </a:p>
        </p:txBody>
      </p:sp>
      <p:sp>
        <p:nvSpPr>
          <p:cNvPr id="102" name="Google Shape;102;p13"/>
          <p:cNvSpPr txBox="1">
            <a:spLocks noGrp="1"/>
          </p:cNvSpPr>
          <p:nvPr>
            <p:ph type="body" idx="1"/>
          </p:nvPr>
        </p:nvSpPr>
        <p:spPr>
          <a:xfrm>
            <a:off x="1042159" y="1734872"/>
            <a:ext cx="6773625" cy="1821900"/>
          </a:xfrm>
          <a:prstGeom prst="rect">
            <a:avLst/>
          </a:prstGeom>
        </p:spPr>
        <p:txBody>
          <a:bodyPr spcFirstLastPara="1" wrap="square" lIns="0" tIns="0" rIns="0" bIns="0" anchor="t" anchorCtr="0">
            <a:noAutofit/>
          </a:bodyPr>
          <a:lstStyle/>
          <a:p>
            <a:pPr marL="101600" indent="0">
              <a:buNone/>
            </a:pPr>
            <a:r>
              <a:rPr lang="en-US" sz="1100" dirty="0">
                <a:solidFill>
                  <a:schemeClr val="tx1"/>
                </a:solidFill>
                <a:latin typeface="Roboto" panose="02000000000000000000" pitchFamily="2" charset="0"/>
              </a:rPr>
              <a:t>The NYC taxi trip time prediction project involves building a machine learning model to predict the time it takes for a taxi to travel from one location to another in New York City. The model takes into account various factors such as traffic conditions, weather, time of day, and origin-destination pairs to make its predictions.</a:t>
            </a:r>
            <a:br>
              <a:rPr lang="en-US" sz="1100" dirty="0">
                <a:solidFill>
                  <a:schemeClr val="tx1"/>
                </a:solidFill>
                <a:latin typeface="Roboto" panose="02000000000000000000" pitchFamily="2" charset="0"/>
              </a:rPr>
            </a:br>
            <a:r>
              <a:rPr lang="en-US" sz="1100" dirty="0">
                <a:solidFill>
                  <a:schemeClr val="tx1"/>
                </a:solidFill>
                <a:latin typeface="Roboto" panose="02000000000000000000" pitchFamily="2" charset="0"/>
              </a:rPr>
              <a:t>To build the model, a large dataset of historical taxi trip records is used to train the model. This dataset includes information such as pickup and drop-off locations, time of day, and trip duration. Various machine learning algorithms, such as regression and decision trees, can be applied to the data to build a predictive model.</a:t>
            </a:r>
            <a:br>
              <a:rPr lang="en-US" sz="1100" dirty="0">
                <a:solidFill>
                  <a:schemeClr val="tx1"/>
                </a:solidFill>
                <a:latin typeface="Roboto" panose="02000000000000000000" pitchFamily="2" charset="0"/>
              </a:rPr>
            </a:br>
            <a:r>
              <a:rPr lang="en-US" sz="1100" dirty="0">
                <a:solidFill>
                  <a:schemeClr val="tx1"/>
                </a:solidFill>
                <a:latin typeface="Roboto" panose="02000000000000000000" pitchFamily="2" charset="0"/>
              </a:rPr>
              <a:t>Once the model is trained, it can be used to predict the trip time for new, unseen taxi trips in NYC. This information can be useful for taxi drivers and passengers, as well as for transportation planning and optimization.</a:t>
            </a:r>
            <a:br>
              <a:rPr lang="en-US" sz="1100" dirty="0">
                <a:solidFill>
                  <a:schemeClr val="tx1"/>
                </a:solidFill>
                <a:latin typeface="Roboto" panose="02000000000000000000" pitchFamily="2" charset="0"/>
              </a:rPr>
            </a:br>
            <a:r>
              <a:rPr lang="en-US" sz="1100" dirty="0">
                <a:solidFill>
                  <a:schemeClr val="tx1"/>
                </a:solidFill>
                <a:latin typeface="Roboto" panose="02000000000000000000" pitchFamily="2" charset="0"/>
              </a:rPr>
              <a:t>The results of the project can also be used to understand the factors that influence taxi trip times in NYC, such as traffic patterns, weather conditions, and time of day. This information can be used to make improvements to the city's transportation infrastructure and to develop more efficient transportation systems.</a:t>
            </a:r>
          </a:p>
          <a:p>
            <a:pPr marL="101600" indent="0" algn="just">
              <a:buNone/>
            </a:pPr>
            <a:endParaRPr lang="en-US" sz="1100" dirty="0">
              <a:solidFill>
                <a:schemeClr val="tx1"/>
              </a:solidFill>
              <a:latin typeface="Roboto" panose="02000000000000000000" pitchFamily="2" charset="0"/>
            </a:endParaRPr>
          </a:p>
          <a:p>
            <a:pPr marL="0" lvl="0" indent="0" algn="just" rtl="0">
              <a:spcBef>
                <a:spcPts val="0"/>
              </a:spcBef>
              <a:spcAft>
                <a:spcPts val="0"/>
              </a:spcAft>
              <a:buClr>
                <a:schemeClr val="dk1"/>
              </a:buClr>
              <a:buSzPts val="1100"/>
              <a:buFont typeface="Arial"/>
              <a:buNone/>
            </a:pPr>
            <a:endParaRPr sz="1400" dirty="0">
              <a:solidFill>
                <a:schemeClr val="tx1"/>
              </a:solidFill>
            </a:endParaRPr>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390524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Dealing with Skewness</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343521" y="4462431"/>
            <a:ext cx="7824651" cy="461665"/>
          </a:xfrm>
          <a:prstGeom prst="rect">
            <a:avLst/>
          </a:prstGeom>
          <a:noFill/>
        </p:spPr>
        <p:txBody>
          <a:bodyPr wrap="square" rtlCol="0">
            <a:spAutoFit/>
          </a:bodyPr>
          <a:lstStyle/>
          <a:p>
            <a:pPr algn="ctr"/>
            <a:r>
              <a:rPr lang="en-IN" sz="1200" dirty="0"/>
              <a:t>We use box-cox transformation to remove skewness but the thing is it reduces the trip duration to 7 – 24 from 0 to 2200, which causing large amount of data loss. Hence we are keeping the data as it is.</a:t>
            </a:r>
            <a:endParaRPr lang="en-US" sz="1200" dirty="0"/>
          </a:p>
        </p:txBody>
      </p:sp>
      <p:pic>
        <p:nvPicPr>
          <p:cNvPr id="87" name="Picture 86">
            <a:extLst>
              <a:ext uri="{FF2B5EF4-FFF2-40B4-BE49-F238E27FC236}">
                <a16:creationId xmlns:a16="http://schemas.microsoft.com/office/drawing/2014/main" id="{EF3B744E-BAAB-3D21-D497-080A38AEFB15}"/>
              </a:ext>
            </a:extLst>
          </p:cNvPr>
          <p:cNvPicPr>
            <a:picLocks noChangeAspect="1"/>
          </p:cNvPicPr>
          <p:nvPr/>
        </p:nvPicPr>
        <p:blipFill>
          <a:blip r:embed="rId2"/>
          <a:srcRect/>
          <a:stretch/>
        </p:blipFill>
        <p:spPr>
          <a:xfrm>
            <a:off x="6438900" y="1584728"/>
            <a:ext cx="2540740" cy="2641922"/>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B38391D6-D22E-8678-D2B3-26049D831CA8}"/>
              </a:ext>
            </a:extLst>
          </p:cNvPr>
          <p:cNvPicPr>
            <a:picLocks noChangeAspect="1"/>
          </p:cNvPicPr>
          <p:nvPr/>
        </p:nvPicPr>
        <p:blipFill>
          <a:blip r:embed="rId3"/>
          <a:srcRect/>
          <a:stretch/>
        </p:blipFill>
        <p:spPr>
          <a:xfrm>
            <a:off x="343521" y="1596490"/>
            <a:ext cx="2618399" cy="2618399"/>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C0916AC7-DA0D-24DD-DFB1-3B91757BECD0}"/>
              </a:ext>
            </a:extLst>
          </p:cNvPr>
          <p:cNvPicPr>
            <a:picLocks noChangeAspect="1"/>
          </p:cNvPicPr>
          <p:nvPr/>
        </p:nvPicPr>
        <p:blipFill>
          <a:blip r:embed="rId4"/>
          <a:srcRect/>
          <a:stretch/>
        </p:blipFill>
        <p:spPr>
          <a:xfrm>
            <a:off x="3483988" y="1608251"/>
            <a:ext cx="2432843" cy="26183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338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1+#ppt_w/2"/>
                                          </p:val>
                                        </p:tav>
                                        <p:tav tm="100000">
                                          <p:val>
                                            <p:strVal val="#ppt_x"/>
                                          </p:val>
                                        </p:tav>
                                      </p:tavLst>
                                    </p:anim>
                                    <p:anim calcmode="lin" valueType="num">
                                      <p:cBhvr additive="base">
                                        <p:cTn id="20"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Dealing with Skewness</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4365938" y="1844353"/>
            <a:ext cx="3996580" cy="738664"/>
          </a:xfrm>
          <a:prstGeom prst="rect">
            <a:avLst/>
          </a:prstGeom>
          <a:noFill/>
        </p:spPr>
        <p:txBody>
          <a:bodyPr wrap="square" rtlCol="0">
            <a:spAutoFit/>
          </a:bodyPr>
          <a:lstStyle/>
          <a:p>
            <a:pPr algn="ctr"/>
            <a:r>
              <a:rPr lang="en-IN" dirty="0"/>
              <a:t>In this chart of trip distance count if we apply any sort of Transformation it leads to add negative values in our data</a:t>
            </a:r>
            <a:endParaRPr lang="en-US" dirty="0"/>
          </a:p>
        </p:txBody>
      </p:sp>
      <p:pic>
        <p:nvPicPr>
          <p:cNvPr id="4" name="Picture 3">
            <a:extLst>
              <a:ext uri="{FF2B5EF4-FFF2-40B4-BE49-F238E27FC236}">
                <a16:creationId xmlns:a16="http://schemas.microsoft.com/office/drawing/2014/main" id="{B38391D6-D22E-8678-D2B3-26049D831CA8}"/>
              </a:ext>
            </a:extLst>
          </p:cNvPr>
          <p:cNvPicPr>
            <a:picLocks noChangeAspect="1"/>
          </p:cNvPicPr>
          <p:nvPr/>
        </p:nvPicPr>
        <p:blipFill>
          <a:blip r:embed="rId2"/>
          <a:srcRect/>
          <a:stretch/>
        </p:blipFill>
        <p:spPr>
          <a:xfrm>
            <a:off x="343521" y="1682611"/>
            <a:ext cx="3771278" cy="246512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095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Imbalanced Data</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95976" y="2270780"/>
            <a:ext cx="4439376" cy="1384995"/>
          </a:xfrm>
          <a:prstGeom prst="rect">
            <a:avLst/>
          </a:prstGeom>
          <a:noFill/>
        </p:spPr>
        <p:txBody>
          <a:bodyPr wrap="square" rtlCol="0">
            <a:spAutoFit/>
          </a:bodyPr>
          <a:lstStyle/>
          <a:p>
            <a:pPr algn="ctr"/>
            <a:r>
              <a:rPr lang="en-IN" dirty="0"/>
              <a:t>Handling Imbalance data</a:t>
            </a:r>
          </a:p>
          <a:p>
            <a:pPr algn="ctr"/>
            <a:r>
              <a:rPr lang="en-IN" dirty="0"/>
              <a:t>In our data set the feature Store and </a:t>
            </a:r>
            <a:r>
              <a:rPr lang="en-IN" dirty="0" err="1"/>
              <a:t>fwd</a:t>
            </a:r>
            <a:r>
              <a:rPr lang="en-IN" dirty="0"/>
              <a:t> flag</a:t>
            </a:r>
          </a:p>
          <a:p>
            <a:pPr algn="ctr"/>
            <a:r>
              <a:rPr lang="en-US" dirty="0"/>
              <a:t>The value count of 1 Feature is 0.55 % almost nil</a:t>
            </a:r>
          </a:p>
          <a:p>
            <a:pPr algn="ctr"/>
            <a:r>
              <a:rPr lang="en-US" dirty="0"/>
              <a:t>The value count of 0 Feature is 99.45% all data</a:t>
            </a:r>
          </a:p>
          <a:p>
            <a:pPr algn="ctr"/>
            <a:r>
              <a:rPr lang="en-US" dirty="0"/>
              <a:t>Hence we drop this feature</a:t>
            </a:r>
          </a:p>
          <a:p>
            <a:pPr algn="ctr"/>
            <a:endParaRPr lang="en-US" dirty="0"/>
          </a:p>
        </p:txBody>
      </p:sp>
      <p:pic>
        <p:nvPicPr>
          <p:cNvPr id="4" name="Picture 3">
            <a:extLst>
              <a:ext uri="{FF2B5EF4-FFF2-40B4-BE49-F238E27FC236}">
                <a16:creationId xmlns:a16="http://schemas.microsoft.com/office/drawing/2014/main" id="{D03D4A4B-A6B4-6415-5AC4-1EAEBAA7AF28}"/>
              </a:ext>
            </a:extLst>
          </p:cNvPr>
          <p:cNvPicPr>
            <a:picLocks noChangeAspect="1"/>
          </p:cNvPicPr>
          <p:nvPr/>
        </p:nvPicPr>
        <p:blipFill rotWithShape="1">
          <a:blip r:embed="rId2"/>
          <a:srcRect l="-1444" t="17463" r="1444" b="20399"/>
          <a:stretch/>
        </p:blipFill>
        <p:spPr>
          <a:xfrm>
            <a:off x="4343400" y="1576230"/>
            <a:ext cx="4731386" cy="2990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62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Feature Selection</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graphicFrame>
        <p:nvGraphicFramePr>
          <p:cNvPr id="3" name="Diagram 2">
            <a:extLst>
              <a:ext uri="{FF2B5EF4-FFF2-40B4-BE49-F238E27FC236}">
                <a16:creationId xmlns:a16="http://schemas.microsoft.com/office/drawing/2014/main" id="{3935A934-14CC-EC1D-8B3D-720FCEA26E2F}"/>
              </a:ext>
            </a:extLst>
          </p:cNvPr>
          <p:cNvGraphicFramePr/>
          <p:nvPr>
            <p:extLst>
              <p:ext uri="{D42A27DB-BD31-4B8C-83A1-F6EECF244321}">
                <p14:modId xmlns:p14="http://schemas.microsoft.com/office/powerpoint/2010/main" val="419571792"/>
              </p:ext>
            </p:extLst>
          </p:nvPr>
        </p:nvGraphicFramePr>
        <p:xfrm>
          <a:off x="748574" y="2085109"/>
          <a:ext cx="7824651"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6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4779-6632-AF55-8591-0BA78CEF504A}"/>
              </a:ext>
            </a:extLst>
          </p:cNvPr>
          <p:cNvSpPr>
            <a:spLocks noGrp="1"/>
          </p:cNvSpPr>
          <p:nvPr>
            <p:ph type="title"/>
          </p:nvPr>
        </p:nvSpPr>
        <p:spPr/>
        <p:txBody>
          <a:bodyPr/>
          <a:lstStyle/>
          <a:p>
            <a:pPr algn="ctr"/>
            <a:r>
              <a:rPr lang="en-IN" dirty="0"/>
              <a:t>Data Splitting</a:t>
            </a:r>
            <a:endParaRPr lang="en-US" dirty="0"/>
          </a:p>
        </p:txBody>
      </p:sp>
      <p:sp>
        <p:nvSpPr>
          <p:cNvPr id="6" name="Slide Number Placeholder 5">
            <a:extLst>
              <a:ext uri="{FF2B5EF4-FFF2-40B4-BE49-F238E27FC236}">
                <a16:creationId xmlns:a16="http://schemas.microsoft.com/office/drawing/2014/main" id="{37F9F242-1E3C-34EB-8CF3-5FE03E9A9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9" name="TextBox 8">
            <a:extLst>
              <a:ext uri="{FF2B5EF4-FFF2-40B4-BE49-F238E27FC236}">
                <a16:creationId xmlns:a16="http://schemas.microsoft.com/office/drawing/2014/main" id="{A8823975-1C14-343B-4728-4278694808CD}"/>
              </a:ext>
            </a:extLst>
          </p:cNvPr>
          <p:cNvSpPr txBox="1"/>
          <p:nvPr/>
        </p:nvSpPr>
        <p:spPr>
          <a:xfrm>
            <a:off x="132624" y="2480371"/>
            <a:ext cx="4439376" cy="738664"/>
          </a:xfrm>
          <a:prstGeom prst="rect">
            <a:avLst/>
          </a:prstGeom>
          <a:noFill/>
        </p:spPr>
        <p:txBody>
          <a:bodyPr wrap="square" rtlCol="0">
            <a:spAutoFit/>
          </a:bodyPr>
          <a:lstStyle/>
          <a:p>
            <a:pPr algn="ctr"/>
            <a:r>
              <a:rPr lang="en-IN" dirty="0"/>
              <a:t>We have split the data into 80:20 ratio</a:t>
            </a:r>
          </a:p>
          <a:p>
            <a:pPr algn="ctr"/>
            <a:r>
              <a:rPr lang="en-IN" dirty="0"/>
              <a:t>Where 80 % data is for training and 20 % for test</a:t>
            </a:r>
            <a:endParaRPr lang="en-US" dirty="0"/>
          </a:p>
          <a:p>
            <a:pPr algn="ctr"/>
            <a:endParaRPr lang="en-US" dirty="0"/>
          </a:p>
        </p:txBody>
      </p:sp>
      <p:graphicFrame>
        <p:nvGraphicFramePr>
          <p:cNvPr id="7" name="Chart 6">
            <a:extLst>
              <a:ext uri="{FF2B5EF4-FFF2-40B4-BE49-F238E27FC236}">
                <a16:creationId xmlns:a16="http://schemas.microsoft.com/office/drawing/2014/main" id="{C186DC40-0C12-475B-796D-EC63FE70F2BE}"/>
              </a:ext>
            </a:extLst>
          </p:cNvPr>
          <p:cNvGraphicFramePr/>
          <p:nvPr>
            <p:extLst>
              <p:ext uri="{D42A27DB-BD31-4B8C-83A1-F6EECF244321}">
                <p14:modId xmlns:p14="http://schemas.microsoft.com/office/powerpoint/2010/main" val="2508725882"/>
              </p:ext>
            </p:extLst>
          </p:nvPr>
        </p:nvGraphicFramePr>
        <p:xfrm>
          <a:off x="4464146" y="1703528"/>
          <a:ext cx="4394200" cy="2292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06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7"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Implementation</a:t>
            </a:r>
            <a:endParaRPr dirty="0"/>
          </a:p>
        </p:txBody>
      </p:sp>
      <p:sp>
        <p:nvSpPr>
          <p:cNvPr id="118" name="Google Shape;118;p15"/>
          <p:cNvSpPr txBox="1">
            <a:spLocks noGrp="1"/>
          </p:cNvSpPr>
          <p:nvPr>
            <p:ph type="subTitle" idx="1"/>
          </p:nvPr>
        </p:nvSpPr>
        <p:spPr>
          <a:xfrm>
            <a:off x="855300" y="3983051"/>
            <a:ext cx="72727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US" b="1" dirty="0">
                <a:solidFill>
                  <a:srgbClr val="D5D5D5"/>
                </a:solidFill>
                <a:latin typeface="Roboto" panose="02000000000000000000" pitchFamily="2" charset="0"/>
              </a:rPr>
              <a:t>Implementation</a:t>
            </a:r>
            <a:r>
              <a:rPr lang="en-US" b="1" i="0" dirty="0">
                <a:solidFill>
                  <a:srgbClr val="D5D5D5"/>
                </a:solidFill>
                <a:effectLst/>
                <a:latin typeface="Roboto" panose="02000000000000000000" pitchFamily="2" charset="0"/>
              </a:rPr>
              <a:t> of different Machine Learning models</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IN" sz="13000" b="1" dirty="0">
                <a:solidFill>
                  <a:schemeClr val="accent4"/>
                </a:solidFill>
                <a:latin typeface="Titillium Web"/>
                <a:ea typeface="Titillium Web"/>
                <a:cs typeface="Titillium Web"/>
                <a:sym typeface="Titillium Web"/>
              </a:rPr>
              <a:t>8</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669282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02-3E9D-7E91-363D-2B4A3108B7AE}"/>
              </a:ext>
            </a:extLst>
          </p:cNvPr>
          <p:cNvSpPr>
            <a:spLocks noGrp="1"/>
          </p:cNvSpPr>
          <p:nvPr>
            <p:ph type="title"/>
          </p:nvPr>
        </p:nvSpPr>
        <p:spPr/>
        <p:txBody>
          <a:bodyPr/>
          <a:lstStyle/>
          <a:p>
            <a:pPr algn="ctr"/>
            <a:r>
              <a:rPr lang="en-IN" dirty="0"/>
              <a:t>Model 1 : Linear Regression</a:t>
            </a:r>
            <a:endParaRPr lang="en-US" dirty="0"/>
          </a:p>
        </p:txBody>
      </p:sp>
      <p:sp>
        <p:nvSpPr>
          <p:cNvPr id="6" name="Slide Number Placeholder 5">
            <a:extLst>
              <a:ext uri="{FF2B5EF4-FFF2-40B4-BE49-F238E27FC236}">
                <a16:creationId xmlns:a16="http://schemas.microsoft.com/office/drawing/2014/main" id="{A93187E2-BBF8-0944-DC32-9D4E42E794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graphicFrame>
        <p:nvGraphicFramePr>
          <p:cNvPr id="7" name="Diagram 6">
            <a:extLst>
              <a:ext uri="{FF2B5EF4-FFF2-40B4-BE49-F238E27FC236}">
                <a16:creationId xmlns:a16="http://schemas.microsoft.com/office/drawing/2014/main" id="{DF38DB29-6514-1727-29C5-58C71BFCC9AA}"/>
              </a:ext>
            </a:extLst>
          </p:cNvPr>
          <p:cNvGraphicFramePr/>
          <p:nvPr>
            <p:extLst>
              <p:ext uri="{D42A27DB-BD31-4B8C-83A1-F6EECF244321}">
                <p14:modId xmlns:p14="http://schemas.microsoft.com/office/powerpoint/2010/main" val="3397233710"/>
              </p:ext>
            </p:extLst>
          </p:nvPr>
        </p:nvGraphicFramePr>
        <p:xfrm>
          <a:off x="3018450" y="1780300"/>
          <a:ext cx="3107100" cy="28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760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02-3E9D-7E91-363D-2B4A3108B7AE}"/>
              </a:ext>
            </a:extLst>
          </p:cNvPr>
          <p:cNvSpPr>
            <a:spLocks noGrp="1"/>
          </p:cNvSpPr>
          <p:nvPr>
            <p:ph type="title"/>
          </p:nvPr>
        </p:nvSpPr>
        <p:spPr/>
        <p:txBody>
          <a:bodyPr/>
          <a:lstStyle/>
          <a:p>
            <a:pPr algn="ctr"/>
            <a:r>
              <a:rPr lang="en-IN" dirty="0"/>
              <a:t>Model 2 : Ridge</a:t>
            </a:r>
            <a:endParaRPr lang="en-US" dirty="0"/>
          </a:p>
        </p:txBody>
      </p:sp>
      <p:sp>
        <p:nvSpPr>
          <p:cNvPr id="6" name="Slide Number Placeholder 5">
            <a:extLst>
              <a:ext uri="{FF2B5EF4-FFF2-40B4-BE49-F238E27FC236}">
                <a16:creationId xmlns:a16="http://schemas.microsoft.com/office/drawing/2014/main" id="{A93187E2-BBF8-0944-DC32-9D4E42E794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graphicFrame>
        <p:nvGraphicFramePr>
          <p:cNvPr id="7" name="Diagram 6">
            <a:extLst>
              <a:ext uri="{FF2B5EF4-FFF2-40B4-BE49-F238E27FC236}">
                <a16:creationId xmlns:a16="http://schemas.microsoft.com/office/drawing/2014/main" id="{DF38DB29-6514-1727-29C5-58C71BFCC9AA}"/>
              </a:ext>
            </a:extLst>
          </p:cNvPr>
          <p:cNvGraphicFramePr/>
          <p:nvPr/>
        </p:nvGraphicFramePr>
        <p:xfrm>
          <a:off x="3018450" y="1780300"/>
          <a:ext cx="3107100" cy="28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5360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02-3E9D-7E91-363D-2B4A3108B7AE}"/>
              </a:ext>
            </a:extLst>
          </p:cNvPr>
          <p:cNvSpPr>
            <a:spLocks noGrp="1"/>
          </p:cNvSpPr>
          <p:nvPr>
            <p:ph type="title"/>
          </p:nvPr>
        </p:nvSpPr>
        <p:spPr/>
        <p:txBody>
          <a:bodyPr/>
          <a:lstStyle/>
          <a:p>
            <a:pPr algn="ctr"/>
            <a:r>
              <a:rPr lang="en-IN" dirty="0"/>
              <a:t>Model 3 : Lasso</a:t>
            </a:r>
            <a:endParaRPr lang="en-US" dirty="0"/>
          </a:p>
        </p:txBody>
      </p:sp>
      <p:sp>
        <p:nvSpPr>
          <p:cNvPr id="6" name="Slide Number Placeholder 5">
            <a:extLst>
              <a:ext uri="{FF2B5EF4-FFF2-40B4-BE49-F238E27FC236}">
                <a16:creationId xmlns:a16="http://schemas.microsoft.com/office/drawing/2014/main" id="{A93187E2-BBF8-0944-DC32-9D4E42E794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graphicFrame>
        <p:nvGraphicFramePr>
          <p:cNvPr id="7" name="Diagram 6">
            <a:extLst>
              <a:ext uri="{FF2B5EF4-FFF2-40B4-BE49-F238E27FC236}">
                <a16:creationId xmlns:a16="http://schemas.microsoft.com/office/drawing/2014/main" id="{DF38DB29-6514-1727-29C5-58C71BFCC9AA}"/>
              </a:ext>
            </a:extLst>
          </p:cNvPr>
          <p:cNvGraphicFramePr/>
          <p:nvPr>
            <p:extLst>
              <p:ext uri="{D42A27DB-BD31-4B8C-83A1-F6EECF244321}">
                <p14:modId xmlns:p14="http://schemas.microsoft.com/office/powerpoint/2010/main" val="1445635408"/>
              </p:ext>
            </p:extLst>
          </p:nvPr>
        </p:nvGraphicFramePr>
        <p:xfrm>
          <a:off x="3018450" y="1780300"/>
          <a:ext cx="3107100" cy="28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612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02-3E9D-7E91-363D-2B4A3108B7AE}"/>
              </a:ext>
            </a:extLst>
          </p:cNvPr>
          <p:cNvSpPr>
            <a:spLocks noGrp="1"/>
          </p:cNvSpPr>
          <p:nvPr>
            <p:ph type="title"/>
          </p:nvPr>
        </p:nvSpPr>
        <p:spPr/>
        <p:txBody>
          <a:bodyPr/>
          <a:lstStyle/>
          <a:p>
            <a:pPr algn="ctr"/>
            <a:r>
              <a:rPr lang="en-IN" dirty="0"/>
              <a:t>Model 4 : Random Forest Regressor</a:t>
            </a:r>
            <a:endParaRPr lang="en-US" dirty="0"/>
          </a:p>
        </p:txBody>
      </p:sp>
      <p:sp>
        <p:nvSpPr>
          <p:cNvPr id="6" name="Slide Number Placeholder 5">
            <a:extLst>
              <a:ext uri="{FF2B5EF4-FFF2-40B4-BE49-F238E27FC236}">
                <a16:creationId xmlns:a16="http://schemas.microsoft.com/office/drawing/2014/main" id="{A93187E2-BBF8-0944-DC32-9D4E42E794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graphicFrame>
        <p:nvGraphicFramePr>
          <p:cNvPr id="7" name="Diagram 6">
            <a:extLst>
              <a:ext uri="{FF2B5EF4-FFF2-40B4-BE49-F238E27FC236}">
                <a16:creationId xmlns:a16="http://schemas.microsoft.com/office/drawing/2014/main" id="{DF38DB29-6514-1727-29C5-58C71BFCC9AA}"/>
              </a:ext>
            </a:extLst>
          </p:cNvPr>
          <p:cNvGraphicFramePr/>
          <p:nvPr>
            <p:extLst>
              <p:ext uri="{D42A27DB-BD31-4B8C-83A1-F6EECF244321}">
                <p14:modId xmlns:p14="http://schemas.microsoft.com/office/powerpoint/2010/main" val="4058505586"/>
              </p:ext>
            </p:extLst>
          </p:nvPr>
        </p:nvGraphicFramePr>
        <p:xfrm>
          <a:off x="3018450" y="1780300"/>
          <a:ext cx="3107100" cy="28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699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9D04-D92C-7F5B-E072-1A1937180079}"/>
              </a:ext>
            </a:extLst>
          </p:cNvPr>
          <p:cNvSpPr>
            <a:spLocks noGrp="1"/>
          </p:cNvSpPr>
          <p:nvPr>
            <p:ph type="title"/>
          </p:nvPr>
        </p:nvSpPr>
        <p:spPr/>
        <p:txBody>
          <a:bodyPr/>
          <a:lstStyle/>
          <a:p>
            <a:pPr algn="ctr"/>
            <a:r>
              <a:rPr lang="en-IN" dirty="0"/>
              <a:t>Project Architecture</a:t>
            </a:r>
            <a:endParaRPr lang="en-US" dirty="0"/>
          </a:p>
        </p:txBody>
      </p:sp>
      <p:sp>
        <p:nvSpPr>
          <p:cNvPr id="5" name="Slide Number Placeholder 4">
            <a:extLst>
              <a:ext uri="{FF2B5EF4-FFF2-40B4-BE49-F238E27FC236}">
                <a16:creationId xmlns:a16="http://schemas.microsoft.com/office/drawing/2014/main" id="{B7183075-08A5-7952-9A92-24FCD913F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a:extLst>
              <a:ext uri="{FF2B5EF4-FFF2-40B4-BE49-F238E27FC236}">
                <a16:creationId xmlns:a16="http://schemas.microsoft.com/office/drawing/2014/main" id="{3AC8F7DD-605A-3217-EC9E-1A9E9E0FE468}"/>
              </a:ext>
            </a:extLst>
          </p:cNvPr>
          <p:cNvPicPr>
            <a:picLocks noChangeAspect="1"/>
          </p:cNvPicPr>
          <p:nvPr/>
        </p:nvPicPr>
        <p:blipFill>
          <a:blip r:embed="rId2"/>
          <a:stretch>
            <a:fillRect/>
          </a:stretch>
        </p:blipFill>
        <p:spPr>
          <a:xfrm>
            <a:off x="1296430" y="1687396"/>
            <a:ext cx="6551140" cy="3209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5632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02-3E9D-7E91-363D-2B4A3108B7AE}"/>
              </a:ext>
            </a:extLst>
          </p:cNvPr>
          <p:cNvSpPr>
            <a:spLocks noGrp="1"/>
          </p:cNvSpPr>
          <p:nvPr>
            <p:ph type="title"/>
          </p:nvPr>
        </p:nvSpPr>
        <p:spPr/>
        <p:txBody>
          <a:bodyPr/>
          <a:lstStyle/>
          <a:p>
            <a:pPr algn="ctr"/>
            <a:r>
              <a:rPr lang="en-IN" dirty="0"/>
              <a:t>Most Important Feature</a:t>
            </a:r>
            <a:endParaRPr lang="en-US" dirty="0"/>
          </a:p>
        </p:txBody>
      </p:sp>
      <p:sp>
        <p:nvSpPr>
          <p:cNvPr id="6" name="Slide Number Placeholder 5">
            <a:extLst>
              <a:ext uri="{FF2B5EF4-FFF2-40B4-BE49-F238E27FC236}">
                <a16:creationId xmlns:a16="http://schemas.microsoft.com/office/drawing/2014/main" id="{A93187E2-BBF8-0944-DC32-9D4E42E794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4" name="Picture 3">
            <a:extLst>
              <a:ext uri="{FF2B5EF4-FFF2-40B4-BE49-F238E27FC236}">
                <a16:creationId xmlns:a16="http://schemas.microsoft.com/office/drawing/2014/main" id="{28538F84-F081-C53E-300F-D0BA411CDC0F}"/>
              </a:ext>
            </a:extLst>
          </p:cNvPr>
          <p:cNvPicPr>
            <a:picLocks noChangeAspect="1"/>
          </p:cNvPicPr>
          <p:nvPr/>
        </p:nvPicPr>
        <p:blipFill>
          <a:blip r:embed="rId2"/>
          <a:stretch>
            <a:fillRect/>
          </a:stretch>
        </p:blipFill>
        <p:spPr>
          <a:xfrm>
            <a:off x="3423810" y="1592496"/>
            <a:ext cx="5658640" cy="271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8E9E8702-1757-68E6-FE09-722062C64B70}"/>
              </a:ext>
            </a:extLst>
          </p:cNvPr>
          <p:cNvSpPr txBox="1"/>
          <p:nvPr/>
        </p:nvSpPr>
        <p:spPr>
          <a:xfrm>
            <a:off x="254000" y="1927225"/>
            <a:ext cx="2870200" cy="2677656"/>
          </a:xfrm>
          <a:prstGeom prst="rect">
            <a:avLst/>
          </a:prstGeom>
          <a:noFill/>
        </p:spPr>
        <p:txBody>
          <a:bodyPr wrap="square" rtlCol="0">
            <a:spAutoFit/>
          </a:bodyPr>
          <a:lstStyle/>
          <a:p>
            <a:pPr algn="l"/>
            <a:r>
              <a:rPr lang="en-US" b="0" i="0" dirty="0">
                <a:solidFill>
                  <a:schemeClr val="tx1"/>
                </a:solidFill>
                <a:effectLst/>
                <a:latin typeface="Roboto" panose="02000000000000000000" pitchFamily="2" charset="0"/>
              </a:rPr>
              <a:t>The importance of each feature is then normalized such that the sum of all feature importance's is equal to 1.0. Therefore, a higher feature importance value indicates that the feature is more important for the model's prediction.</a:t>
            </a:r>
          </a:p>
          <a:p>
            <a:pPr algn="l"/>
            <a:r>
              <a:rPr lang="en-US" b="0" i="0" dirty="0">
                <a:solidFill>
                  <a:schemeClr val="tx1"/>
                </a:solidFill>
                <a:effectLst/>
                <a:latin typeface="Roboto" panose="02000000000000000000" pitchFamily="2" charset="0"/>
              </a:rPr>
              <a:t>In our case Most important feature is </a:t>
            </a:r>
            <a:r>
              <a:rPr lang="en-US" b="1" i="0" dirty="0">
                <a:solidFill>
                  <a:schemeClr val="tx1"/>
                </a:solidFill>
                <a:effectLst/>
                <a:latin typeface="Roboto" panose="02000000000000000000" pitchFamily="2" charset="0"/>
              </a:rPr>
              <a:t>trip distance almost 52%</a:t>
            </a:r>
            <a:endParaRPr lang="en-US" b="0" i="0" dirty="0">
              <a:solidFill>
                <a:schemeClr val="tx1"/>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20054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FAE8-F85F-D697-514D-942FAC5926E5}"/>
              </a:ext>
            </a:extLst>
          </p:cNvPr>
          <p:cNvSpPr>
            <a:spLocks noGrp="1"/>
          </p:cNvSpPr>
          <p:nvPr>
            <p:ph type="title"/>
          </p:nvPr>
        </p:nvSpPr>
        <p:spPr/>
        <p:txBody>
          <a:bodyPr/>
          <a:lstStyle/>
          <a:p>
            <a:pPr algn="ctr"/>
            <a:r>
              <a:rPr lang="en-IN" dirty="0"/>
              <a:t>Best Model</a:t>
            </a:r>
            <a:endParaRPr lang="en-US" dirty="0"/>
          </a:p>
        </p:txBody>
      </p:sp>
      <p:sp>
        <p:nvSpPr>
          <p:cNvPr id="3" name="Text Placeholder 2">
            <a:extLst>
              <a:ext uri="{FF2B5EF4-FFF2-40B4-BE49-F238E27FC236}">
                <a16:creationId xmlns:a16="http://schemas.microsoft.com/office/drawing/2014/main" id="{9F29313F-33AC-61C0-DE73-C8CE12F3B313}"/>
              </a:ext>
            </a:extLst>
          </p:cNvPr>
          <p:cNvSpPr>
            <a:spLocks noGrp="1"/>
          </p:cNvSpPr>
          <p:nvPr>
            <p:ph type="body" idx="1"/>
          </p:nvPr>
        </p:nvSpPr>
        <p:spPr>
          <a:xfrm>
            <a:off x="1189650" y="1932700"/>
            <a:ext cx="6764700" cy="2870400"/>
          </a:xfrm>
        </p:spPr>
        <p:txBody>
          <a:bodyPr/>
          <a:lstStyle/>
          <a:p>
            <a:pPr marL="114300" indent="0" algn="l">
              <a:buNone/>
            </a:pPr>
            <a:r>
              <a:rPr lang="en-US" b="0" i="0" dirty="0">
                <a:solidFill>
                  <a:schemeClr val="tx1"/>
                </a:solidFill>
                <a:effectLst/>
                <a:latin typeface="Roboto" panose="02000000000000000000" pitchFamily="2" charset="0"/>
              </a:rPr>
              <a:t>From Above four Model we have chosen </a:t>
            </a:r>
            <a:r>
              <a:rPr lang="en-US" b="1" i="0" dirty="0">
                <a:solidFill>
                  <a:schemeClr val="tx1"/>
                </a:solidFill>
                <a:effectLst/>
                <a:latin typeface="Roboto" panose="02000000000000000000" pitchFamily="2" charset="0"/>
              </a:rPr>
              <a:t>Random Forest Regressor</a:t>
            </a:r>
            <a:r>
              <a:rPr lang="en-US" b="0" i="0" dirty="0">
                <a:solidFill>
                  <a:schemeClr val="tx1"/>
                </a:solidFill>
                <a:effectLst/>
                <a:latin typeface="Roboto" panose="02000000000000000000" pitchFamily="2" charset="0"/>
              </a:rPr>
              <a:t> Because</a:t>
            </a:r>
          </a:p>
          <a:p>
            <a:pPr algn="l">
              <a:buFont typeface="+mj-lt"/>
              <a:buAutoNum type="arabicPeriod"/>
            </a:pPr>
            <a:r>
              <a:rPr lang="en-US" b="0" i="0" dirty="0">
                <a:solidFill>
                  <a:schemeClr val="tx1"/>
                </a:solidFill>
                <a:effectLst/>
                <a:latin typeface="Roboto" panose="02000000000000000000" pitchFamily="2" charset="0"/>
              </a:rPr>
              <a:t>It reduces RMSE from 291.67 to 213.228</a:t>
            </a:r>
          </a:p>
          <a:p>
            <a:pPr algn="l">
              <a:buFont typeface="+mj-lt"/>
              <a:buAutoNum type="arabicPeriod"/>
            </a:pPr>
            <a:r>
              <a:rPr lang="en-US" b="0" i="0" dirty="0">
                <a:solidFill>
                  <a:schemeClr val="tx1"/>
                </a:solidFill>
                <a:effectLst/>
                <a:latin typeface="Roboto" panose="02000000000000000000" pitchFamily="2" charset="0"/>
              </a:rPr>
              <a:t>Reduces MAE from 217.92 to 151.78</a:t>
            </a:r>
          </a:p>
          <a:p>
            <a:pPr algn="l">
              <a:buFont typeface="+mj-lt"/>
              <a:buAutoNum type="arabicPeriod"/>
            </a:pPr>
            <a:r>
              <a:rPr lang="en-US" b="0" i="0" dirty="0">
                <a:solidFill>
                  <a:schemeClr val="tx1"/>
                </a:solidFill>
                <a:effectLst/>
                <a:latin typeface="Roboto" panose="02000000000000000000" pitchFamily="2" charset="0"/>
              </a:rPr>
              <a:t>Improves R2 from 0.48 to R2 score: 0.7208182963366805</a:t>
            </a:r>
          </a:p>
          <a:p>
            <a:pPr algn="l">
              <a:buFont typeface="+mj-lt"/>
              <a:buAutoNum type="arabicPeriod"/>
            </a:pPr>
            <a:r>
              <a:rPr lang="en-US" b="0" i="0" dirty="0">
                <a:solidFill>
                  <a:schemeClr val="tx1"/>
                </a:solidFill>
                <a:effectLst/>
                <a:latin typeface="Roboto" panose="02000000000000000000" pitchFamily="2" charset="0"/>
              </a:rPr>
              <a:t>Improve Adjusted r2 from 0.48 to 0.7208163191991594</a:t>
            </a:r>
          </a:p>
          <a:p>
            <a:endParaRPr lang="en-US" dirty="0"/>
          </a:p>
        </p:txBody>
      </p:sp>
      <p:sp>
        <p:nvSpPr>
          <p:cNvPr id="6" name="Slide Number Placeholder 5">
            <a:extLst>
              <a:ext uri="{FF2B5EF4-FFF2-40B4-BE49-F238E27FC236}">
                <a16:creationId xmlns:a16="http://schemas.microsoft.com/office/drawing/2014/main" id="{1BE00644-980A-D673-78E3-1D2251C2C5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144347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Future Work</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US" b="1" i="0" dirty="0">
                <a:solidFill>
                  <a:srgbClr val="D5D5D5"/>
                </a:solidFill>
                <a:effectLst/>
                <a:latin typeface="Roboto" panose="02000000000000000000" pitchFamily="2" charset="0"/>
              </a:rPr>
              <a:t>Future directions for improving taxi trip time prediction</a:t>
            </a:r>
            <a:endParaRPr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9</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312200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507570" y="72634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Future Work</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3" name="TextBox 2">
            <a:extLst>
              <a:ext uri="{FF2B5EF4-FFF2-40B4-BE49-F238E27FC236}">
                <a16:creationId xmlns:a16="http://schemas.microsoft.com/office/drawing/2014/main" id="{AEF94D61-29C9-ED9F-F6D7-A9CB47636E39}"/>
              </a:ext>
            </a:extLst>
          </p:cNvPr>
          <p:cNvSpPr txBox="1"/>
          <p:nvPr/>
        </p:nvSpPr>
        <p:spPr>
          <a:xfrm>
            <a:off x="3092450" y="1790700"/>
            <a:ext cx="184731" cy="307777"/>
          </a:xfrm>
          <a:prstGeom prst="rect">
            <a:avLst/>
          </a:prstGeom>
          <a:noFill/>
        </p:spPr>
        <p:txBody>
          <a:bodyPr wrap="none" rtlCol="0">
            <a:spAutoFit/>
          </a:bodyPr>
          <a:lstStyle/>
          <a:p>
            <a:endParaRPr lang="en-US" dirty="0"/>
          </a:p>
        </p:txBody>
      </p:sp>
      <p:sp>
        <p:nvSpPr>
          <p:cNvPr id="5" name="Rectangle 1">
            <a:extLst>
              <a:ext uri="{FF2B5EF4-FFF2-40B4-BE49-F238E27FC236}">
                <a16:creationId xmlns:a16="http://schemas.microsoft.com/office/drawing/2014/main" id="{87A233FD-4438-651D-9782-A5DEDD882DEE}"/>
              </a:ext>
            </a:extLst>
          </p:cNvPr>
          <p:cNvSpPr>
            <a:spLocks noChangeArrowheads="1"/>
          </p:cNvSpPr>
          <p:nvPr/>
        </p:nvSpPr>
        <p:spPr bwMode="auto">
          <a:xfrm>
            <a:off x="432830" y="1034117"/>
            <a:ext cx="8463104" cy="38164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b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br>
            <a: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Incorporating more data</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Taxi trip time prediction models can be improved by incorporating additional data sources, such as weather conditions, traffic patterns, and events happening in the city. This additional data can help the model better understand the factors that impact trip times.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Using advanced machine learning techniques</a:t>
            </a: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 </a:t>
            </a:r>
          </a:p>
          <a:p>
            <a:pPr marR="0" lvl="0" algn="just" defTabSz="914400" rtl="0" eaLnBrk="0" fontAlgn="base" latinLnBrk="0" hangingPunct="0">
              <a:lnSpc>
                <a:spcPct val="100000"/>
              </a:lnSpc>
              <a:spcBef>
                <a:spcPct val="0"/>
              </a:spcBef>
              <a:spcAft>
                <a:spcPct val="0"/>
              </a:spcAft>
              <a:buClrTx/>
              <a:buSzTx/>
              <a:tabLst/>
            </a:pP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Advanced machine learning techniques, such as deep learning and ensemble learning, can be applied to taxi trip time prediction. These techniques can help capture complex patterns in the data that may be difficult to detect using traditional modeling approaches.</a:t>
            </a:r>
          </a:p>
          <a:p>
            <a:pPr marR="0" lvl="0" algn="just" defTabSz="914400" rtl="0" eaLnBrk="0" fontAlgn="base" latinLnBrk="0" hangingPunct="0">
              <a:lnSpc>
                <a:spcPct val="100000"/>
              </a:lnSpc>
              <a:spcBef>
                <a:spcPct val="0"/>
              </a:spcBef>
              <a:spcAft>
                <a:spcPct val="0"/>
              </a:spcAft>
              <a:buClrTx/>
              <a:buSzTx/>
              <a:tabLst/>
            </a:pPr>
            <a:endPar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Developing real-time prediction models</a:t>
            </a:r>
            <a:endPar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Real-time prediction models can help provide more accurate estimates of trip times as conditions change. These models can be used to update taxi driver and passenger apps in real-time, providing more accurate and up-to-date information on trip times.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Improving the accuracy of pick-up and drop-off locations</a:t>
            </a:r>
            <a:endPar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Accurately predicting pick-up and drop-off locations can help improve the accuracy of trip time predictions. This can be accomplished through improved geocoding techniques or the use of more accurate location data.</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Incorporating user feedback</a:t>
            </a:r>
            <a:endPar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rPr>
              <a:t>User feedback can help improve the accuracy of trip time predictions over time. This feedback can be used to refine the model and identify areas where improvements can be made.</a:t>
            </a:r>
            <a:endParaRPr kumimoji="0" lang="en-US" altLang="en-US" sz="16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6" name="TextBox 5">
            <a:extLst>
              <a:ext uri="{FF2B5EF4-FFF2-40B4-BE49-F238E27FC236}">
                <a16:creationId xmlns:a16="http://schemas.microsoft.com/office/drawing/2014/main" id="{91A3FC68-A2FB-2E37-FEF8-48D1BD660929}"/>
              </a:ext>
            </a:extLst>
          </p:cNvPr>
          <p:cNvSpPr txBox="1"/>
          <p:nvPr/>
        </p:nvSpPr>
        <p:spPr>
          <a:xfrm>
            <a:off x="5917842" y="41856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56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US" b="1" i="0" dirty="0">
                <a:solidFill>
                  <a:srgbClr val="D5D5D5"/>
                </a:solidFill>
                <a:effectLst/>
                <a:latin typeface="Roboto" panose="02000000000000000000" pitchFamily="2" charset="0"/>
              </a:rPr>
              <a:t>Final conclusion of our project</a:t>
            </a:r>
            <a:endParaRPr dirty="0"/>
          </a:p>
        </p:txBody>
      </p:sp>
      <p:sp>
        <p:nvSpPr>
          <p:cNvPr id="119" name="Google Shape;119;p15"/>
          <p:cNvSpPr txBox="1"/>
          <p:nvPr/>
        </p:nvSpPr>
        <p:spPr>
          <a:xfrm>
            <a:off x="739328" y="543375"/>
            <a:ext cx="2064832"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10</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4100885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507570" y="72634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Conclusion</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3" name="TextBox 2">
            <a:extLst>
              <a:ext uri="{FF2B5EF4-FFF2-40B4-BE49-F238E27FC236}">
                <a16:creationId xmlns:a16="http://schemas.microsoft.com/office/drawing/2014/main" id="{AEF94D61-29C9-ED9F-F6D7-A9CB47636E39}"/>
              </a:ext>
            </a:extLst>
          </p:cNvPr>
          <p:cNvSpPr txBox="1"/>
          <p:nvPr/>
        </p:nvSpPr>
        <p:spPr>
          <a:xfrm>
            <a:off x="3092450" y="1790700"/>
            <a:ext cx="184731" cy="307777"/>
          </a:xfrm>
          <a:prstGeom prst="rect">
            <a:avLst/>
          </a:prstGeom>
          <a:noFill/>
        </p:spPr>
        <p:txBody>
          <a:bodyPr wrap="none" rtlCol="0">
            <a:spAutoFit/>
          </a:bodyPr>
          <a:lstStyle/>
          <a:p>
            <a:endParaRPr lang="en-US" dirty="0"/>
          </a:p>
        </p:txBody>
      </p:sp>
      <p:sp>
        <p:nvSpPr>
          <p:cNvPr id="5" name="Rectangle 1">
            <a:extLst>
              <a:ext uri="{FF2B5EF4-FFF2-40B4-BE49-F238E27FC236}">
                <a16:creationId xmlns:a16="http://schemas.microsoft.com/office/drawing/2014/main" id="{87A233FD-4438-651D-9782-A5DEDD882DEE}"/>
              </a:ext>
            </a:extLst>
          </p:cNvPr>
          <p:cNvSpPr>
            <a:spLocks noChangeArrowheads="1"/>
          </p:cNvSpPr>
          <p:nvPr/>
        </p:nvSpPr>
        <p:spPr bwMode="auto">
          <a:xfrm>
            <a:off x="338499" y="1223440"/>
            <a:ext cx="8467002" cy="201295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br>
              <a:rPr kumimoji="0" lang="en-US" altLang="en-US" sz="1100" b="1" i="0" u="none" strike="noStrike" normalizeH="0" baseline="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In conclusion, predicting taxi trip time accurately is an important task for optimizing transportation services in NYC. There have been many efforts to improve the accuracy of trip time predictions, including the use of advanced machine learning techniques, incorporating additional data sources, developing real-time prediction models, improving location accuracy, and incorporating user feedback.</a:t>
            </a:r>
          </a:p>
          <a:p>
            <a:r>
              <a:rPr lang="en-US" dirty="0">
                <a:latin typeface="Roboto" panose="02000000000000000000" pitchFamily="2" charset="0"/>
                <a:ea typeface="Roboto" panose="02000000000000000000" pitchFamily="2" charset="0"/>
                <a:cs typeface="Roboto" panose="02000000000000000000" pitchFamily="2" charset="0"/>
              </a:rPr>
              <a:t>Improving the accuracy of taxi trip time predictions has the potential to provide significant benefits:</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As such, it is an important area of research and development that will likely continue to receive attention and investment in the years to come.</a:t>
            </a:r>
          </a:p>
        </p:txBody>
      </p:sp>
      <p:sp>
        <p:nvSpPr>
          <p:cNvPr id="6" name="TextBox 5">
            <a:extLst>
              <a:ext uri="{FF2B5EF4-FFF2-40B4-BE49-F238E27FC236}">
                <a16:creationId xmlns:a16="http://schemas.microsoft.com/office/drawing/2014/main" id="{91A3FC68-A2FB-2E37-FEF8-48D1BD660929}"/>
              </a:ext>
            </a:extLst>
          </p:cNvPr>
          <p:cNvSpPr txBox="1"/>
          <p:nvPr/>
        </p:nvSpPr>
        <p:spPr>
          <a:xfrm>
            <a:off x="5917842" y="418563"/>
            <a:ext cx="184731" cy="307777"/>
          </a:xfrm>
          <a:prstGeom prst="rect">
            <a:avLst/>
          </a:prstGeom>
          <a:noFill/>
        </p:spPr>
        <p:txBody>
          <a:bodyPr wrap="none" rtlCol="0">
            <a:spAutoFit/>
          </a:bodyPr>
          <a:lstStyle/>
          <a:p>
            <a:endParaRPr lang="en-US" dirty="0"/>
          </a:p>
        </p:txBody>
      </p:sp>
      <p:graphicFrame>
        <p:nvGraphicFramePr>
          <p:cNvPr id="7" name="Diagram 6">
            <a:extLst>
              <a:ext uri="{FF2B5EF4-FFF2-40B4-BE49-F238E27FC236}">
                <a16:creationId xmlns:a16="http://schemas.microsoft.com/office/drawing/2014/main" id="{DFE4A8B4-FBEE-CAB0-6232-CE92657D32E2}"/>
              </a:ext>
            </a:extLst>
          </p:cNvPr>
          <p:cNvGraphicFramePr/>
          <p:nvPr>
            <p:extLst>
              <p:ext uri="{D42A27DB-BD31-4B8C-83A1-F6EECF244321}">
                <p14:modId xmlns:p14="http://schemas.microsoft.com/office/powerpoint/2010/main" val="1772972173"/>
              </p:ext>
            </p:extLst>
          </p:nvPr>
        </p:nvGraphicFramePr>
        <p:xfrm>
          <a:off x="2311726" y="3434721"/>
          <a:ext cx="3962074" cy="1384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8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C1FD1728-23AA-4AEA-894E-50FA77D639AA}"/>
                                            </p:graphicEl>
                                          </p:spTgt>
                                        </p:tgtEl>
                                        <p:attrNameLst>
                                          <p:attrName>style.visibility</p:attrName>
                                        </p:attrNameLst>
                                      </p:cBhvr>
                                      <p:to>
                                        <p:strVal val="visible"/>
                                      </p:to>
                                    </p:set>
                                    <p:animEffect transition="in" filter="fade">
                                      <p:cBhvr>
                                        <p:cTn id="14" dur="1000"/>
                                        <p:tgtEl>
                                          <p:spTgt spid="7">
                                            <p:graphicEl>
                                              <a:dgm id="{C1FD1728-23AA-4AEA-894E-50FA77D639AA}"/>
                                            </p:graphicEl>
                                          </p:spTgt>
                                        </p:tgtEl>
                                      </p:cBhvr>
                                    </p:animEffect>
                                    <p:anim calcmode="lin" valueType="num">
                                      <p:cBhvr>
                                        <p:cTn id="15" dur="1000" fill="hold"/>
                                        <p:tgtEl>
                                          <p:spTgt spid="7">
                                            <p:graphicEl>
                                              <a:dgm id="{C1FD1728-23AA-4AEA-894E-50FA77D639AA}"/>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C1FD1728-23AA-4AEA-894E-50FA77D639AA}"/>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graphicEl>
                                              <a:dgm id="{98E346CC-7F46-43BA-BCF7-C3FA431BB599}"/>
                                            </p:graphicEl>
                                          </p:spTgt>
                                        </p:tgtEl>
                                        <p:attrNameLst>
                                          <p:attrName>style.visibility</p:attrName>
                                        </p:attrNameLst>
                                      </p:cBhvr>
                                      <p:to>
                                        <p:strVal val="visible"/>
                                      </p:to>
                                    </p:set>
                                    <p:animEffect transition="in" filter="fade">
                                      <p:cBhvr>
                                        <p:cTn id="21" dur="1000"/>
                                        <p:tgtEl>
                                          <p:spTgt spid="7">
                                            <p:graphicEl>
                                              <a:dgm id="{98E346CC-7F46-43BA-BCF7-C3FA431BB599}"/>
                                            </p:graphicEl>
                                          </p:spTgt>
                                        </p:tgtEl>
                                      </p:cBhvr>
                                    </p:animEffect>
                                    <p:anim calcmode="lin" valueType="num">
                                      <p:cBhvr>
                                        <p:cTn id="22" dur="1000" fill="hold"/>
                                        <p:tgtEl>
                                          <p:spTgt spid="7">
                                            <p:graphicEl>
                                              <a:dgm id="{98E346CC-7F46-43BA-BCF7-C3FA431BB599}"/>
                                            </p:graphicEl>
                                          </p:spTgt>
                                        </p:tgtEl>
                                        <p:attrNameLst>
                                          <p:attrName>ppt_x</p:attrName>
                                        </p:attrNameLst>
                                      </p:cBhvr>
                                      <p:tavLst>
                                        <p:tav tm="0">
                                          <p:val>
                                            <p:strVal val="#ppt_x"/>
                                          </p:val>
                                        </p:tav>
                                        <p:tav tm="100000">
                                          <p:val>
                                            <p:strVal val="#ppt_x"/>
                                          </p:val>
                                        </p:tav>
                                      </p:tavLst>
                                    </p:anim>
                                    <p:anim calcmode="lin" valueType="num">
                                      <p:cBhvr>
                                        <p:cTn id="23" dur="1000" fill="hold"/>
                                        <p:tgtEl>
                                          <p:spTgt spid="7">
                                            <p:graphicEl>
                                              <a:dgm id="{98E346CC-7F46-43BA-BCF7-C3FA431BB599}"/>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graphicEl>
                                              <a:dgm id="{409519AF-952B-4D34-9509-3A9FE195C7ED}"/>
                                            </p:graphicEl>
                                          </p:spTgt>
                                        </p:tgtEl>
                                        <p:attrNameLst>
                                          <p:attrName>style.visibility</p:attrName>
                                        </p:attrNameLst>
                                      </p:cBhvr>
                                      <p:to>
                                        <p:strVal val="visible"/>
                                      </p:to>
                                    </p:set>
                                    <p:animEffect transition="in" filter="fade">
                                      <p:cBhvr>
                                        <p:cTn id="28" dur="1000"/>
                                        <p:tgtEl>
                                          <p:spTgt spid="7">
                                            <p:graphicEl>
                                              <a:dgm id="{409519AF-952B-4D34-9509-3A9FE195C7ED}"/>
                                            </p:graphicEl>
                                          </p:spTgt>
                                        </p:tgtEl>
                                      </p:cBhvr>
                                    </p:animEffect>
                                    <p:anim calcmode="lin" valueType="num">
                                      <p:cBhvr>
                                        <p:cTn id="29" dur="1000" fill="hold"/>
                                        <p:tgtEl>
                                          <p:spTgt spid="7">
                                            <p:graphicEl>
                                              <a:dgm id="{409519AF-952B-4D34-9509-3A9FE195C7ED}"/>
                                            </p:graphicEl>
                                          </p:spTgt>
                                        </p:tgtEl>
                                        <p:attrNameLst>
                                          <p:attrName>ppt_x</p:attrName>
                                        </p:attrNameLst>
                                      </p:cBhvr>
                                      <p:tavLst>
                                        <p:tav tm="0">
                                          <p:val>
                                            <p:strVal val="#ppt_x"/>
                                          </p:val>
                                        </p:tav>
                                        <p:tav tm="100000">
                                          <p:val>
                                            <p:strVal val="#ppt_x"/>
                                          </p:val>
                                        </p:tav>
                                      </p:tavLst>
                                    </p:anim>
                                    <p:anim calcmode="lin" valueType="num">
                                      <p:cBhvr>
                                        <p:cTn id="30" dur="1000" fill="hold"/>
                                        <p:tgtEl>
                                          <p:spTgt spid="7">
                                            <p:graphicEl>
                                              <a:dgm id="{409519AF-952B-4D34-9509-3A9FE195C7E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graphicEl>
                                              <a:dgm id="{44BDFCB8-E017-438F-A83A-102E11E880BB}"/>
                                            </p:graphicEl>
                                          </p:spTgt>
                                        </p:tgtEl>
                                        <p:attrNameLst>
                                          <p:attrName>style.visibility</p:attrName>
                                        </p:attrNameLst>
                                      </p:cBhvr>
                                      <p:to>
                                        <p:strVal val="visible"/>
                                      </p:to>
                                    </p:set>
                                    <p:animEffect transition="in" filter="fade">
                                      <p:cBhvr>
                                        <p:cTn id="35" dur="1000"/>
                                        <p:tgtEl>
                                          <p:spTgt spid="7">
                                            <p:graphicEl>
                                              <a:dgm id="{44BDFCB8-E017-438F-A83A-102E11E880BB}"/>
                                            </p:graphicEl>
                                          </p:spTgt>
                                        </p:tgtEl>
                                      </p:cBhvr>
                                    </p:animEffect>
                                    <p:anim calcmode="lin" valueType="num">
                                      <p:cBhvr>
                                        <p:cTn id="36" dur="1000" fill="hold"/>
                                        <p:tgtEl>
                                          <p:spTgt spid="7">
                                            <p:graphicEl>
                                              <a:dgm id="{44BDFCB8-E017-438F-A83A-102E11E880BB}"/>
                                            </p:graphicEl>
                                          </p:spTgt>
                                        </p:tgtEl>
                                        <p:attrNameLst>
                                          <p:attrName>ppt_x</p:attrName>
                                        </p:attrNameLst>
                                      </p:cBhvr>
                                      <p:tavLst>
                                        <p:tav tm="0">
                                          <p:val>
                                            <p:strVal val="#ppt_x"/>
                                          </p:val>
                                        </p:tav>
                                        <p:tav tm="100000">
                                          <p:val>
                                            <p:strVal val="#ppt_x"/>
                                          </p:val>
                                        </p:tav>
                                      </p:tavLst>
                                    </p:anim>
                                    <p:anim calcmode="lin" valueType="num">
                                      <p:cBhvr>
                                        <p:cTn id="37" dur="1000" fill="hold"/>
                                        <p:tgtEl>
                                          <p:spTgt spid="7">
                                            <p:graphicEl>
                                              <a:dgm id="{44BDFCB8-E017-438F-A83A-102E11E880B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Advantages TRIO</a:t>
            </a:r>
            <a:endParaRPr dirty="0"/>
          </a:p>
        </p:txBody>
      </p:sp>
      <p:sp>
        <p:nvSpPr>
          <p:cNvPr id="478" name="Google Shape;478;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479" name="Google Shape;479;p41"/>
          <p:cNvSpPr/>
          <p:nvPr/>
        </p:nvSpPr>
        <p:spPr>
          <a:xfrm>
            <a:off x="286775" y="1363400"/>
            <a:ext cx="42063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Titillium Web"/>
                <a:ea typeface="Titillium Web"/>
                <a:cs typeface="Titillium Web"/>
                <a:sym typeface="Titillium Web"/>
              </a:rPr>
              <a:t>Transpotation</a:t>
            </a:r>
            <a:endParaRPr dirty="0">
              <a:solidFill>
                <a:schemeClr val="dk1"/>
              </a:solidFill>
              <a:latin typeface="Titillium Web"/>
              <a:ea typeface="Titillium Web"/>
              <a:cs typeface="Titillium Web"/>
              <a:sym typeface="Titillium Web"/>
            </a:endParaRPr>
          </a:p>
          <a:p>
            <a:pPr lvl="0"/>
            <a:r>
              <a:rPr lang="en-US" i="0" dirty="0"/>
              <a:t>For transportation services in NYC </a:t>
            </a:r>
            <a:endParaRPr lang="en-US" dirty="0"/>
          </a:p>
        </p:txBody>
      </p:sp>
      <p:sp>
        <p:nvSpPr>
          <p:cNvPr id="480" name="Google Shape;480;p41"/>
          <p:cNvSpPr/>
          <p:nvPr/>
        </p:nvSpPr>
        <p:spPr>
          <a:xfrm>
            <a:off x="4667075" y="1363400"/>
            <a:ext cx="42063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Titillium Web"/>
                <a:ea typeface="Titillium Web"/>
                <a:cs typeface="Titillium Web"/>
                <a:sym typeface="Titillium Web"/>
              </a:rPr>
              <a:t>Reducing</a:t>
            </a:r>
            <a:endParaRPr b="1" dirty="0">
              <a:solidFill>
                <a:schemeClr val="dk1"/>
              </a:solidFill>
              <a:latin typeface="Titillium Web"/>
              <a:ea typeface="Titillium Web"/>
              <a:cs typeface="Titillium Web"/>
              <a:sym typeface="Titillium Web"/>
            </a:endParaRPr>
          </a:p>
          <a:p>
            <a:pPr lvl="0"/>
            <a:r>
              <a:rPr lang="en-US" b="1" i="0" dirty="0"/>
              <a:t> 		</a:t>
            </a:r>
            <a:r>
              <a:rPr lang="en-US" dirty="0"/>
              <a:t>R</a:t>
            </a:r>
            <a:r>
              <a:rPr lang="en-US" i="0" dirty="0"/>
              <a:t>educing wait times 	for passengers and increasing work efficiency</a:t>
            </a:r>
            <a:endParaRPr lang="en-US" dirty="0"/>
          </a:p>
        </p:txBody>
      </p:sp>
      <p:sp>
        <p:nvSpPr>
          <p:cNvPr id="481" name="Google Shape;481;p41"/>
          <p:cNvSpPr/>
          <p:nvPr/>
        </p:nvSpPr>
        <p:spPr>
          <a:xfrm>
            <a:off x="286775" y="3121900"/>
            <a:ext cx="4206300" cy="1584600"/>
          </a:xfrm>
          <a:prstGeom prst="rect">
            <a:avLst/>
          </a:prstGeom>
          <a:solidFill>
            <a:schemeClr val="lt2"/>
          </a:solidFill>
          <a:ln>
            <a:noFill/>
          </a:ln>
        </p:spPr>
        <p:txBody>
          <a:bodyPr spcFirstLastPara="1" wrap="square" lIns="91425" tIns="91425" rIns="1371600" bIns="91425" anchor="b" anchorCtr="0">
            <a:noAutofit/>
          </a:bodyPr>
          <a:lstStyle/>
          <a:p>
            <a:pPr lvl="0"/>
            <a:r>
              <a:rPr lang="en-US" i="0" dirty="0"/>
              <a:t>Improving overall transportation efficiency</a:t>
            </a:r>
            <a:endParaRPr dirty="0">
              <a:solidFill>
                <a:schemeClr val="dk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Titillium Web"/>
                <a:ea typeface="Titillium Web"/>
                <a:cs typeface="Titillium Web"/>
                <a:sym typeface="Titillium Web"/>
              </a:rPr>
              <a:t>Improving</a:t>
            </a:r>
            <a:endParaRPr dirty="0">
              <a:solidFill>
                <a:schemeClr val="dk1"/>
              </a:solidFill>
              <a:latin typeface="Titillium Web"/>
              <a:ea typeface="Titillium Web"/>
              <a:cs typeface="Titillium Web"/>
              <a:sym typeface="Titillium Web"/>
            </a:endParaRPr>
          </a:p>
        </p:txBody>
      </p:sp>
      <p:sp>
        <p:nvSpPr>
          <p:cNvPr id="482" name="Google Shape;482;p41"/>
          <p:cNvSpPr/>
          <p:nvPr/>
        </p:nvSpPr>
        <p:spPr>
          <a:xfrm>
            <a:off x="4667075" y="3121900"/>
            <a:ext cx="4206300" cy="1584600"/>
          </a:xfrm>
          <a:prstGeom prst="rect">
            <a:avLst/>
          </a:prstGeom>
          <a:solidFill>
            <a:schemeClr val="lt2"/>
          </a:solidFill>
          <a:ln>
            <a:noFill/>
          </a:ln>
        </p:spPr>
        <p:txBody>
          <a:bodyPr spcFirstLastPara="1" wrap="square" lIns="1371600" tIns="91425" rIns="91425" bIns="91425" anchor="b" anchorCtr="0">
            <a:noAutofit/>
          </a:bodyPr>
          <a:lstStyle/>
          <a:p>
            <a:pPr algn="r">
              <a:buClr>
                <a:schemeClr val="dk1"/>
              </a:buClr>
              <a:buSzPts val="1100"/>
            </a:pPr>
            <a:r>
              <a:rPr lang="en-US" i="0" dirty="0"/>
              <a:t>Optimizing driver routes </a:t>
            </a:r>
            <a:endParaRPr lang="en-US" dirty="0"/>
          </a:p>
          <a:p>
            <a:pPr algn="r">
              <a:buClr>
                <a:schemeClr val="dk1"/>
              </a:buClr>
              <a:buSzPts val="1100"/>
            </a:pPr>
            <a:r>
              <a:rPr lang="en-US" b="1" dirty="0">
                <a:solidFill>
                  <a:schemeClr val="dk1"/>
                </a:solidFill>
                <a:latin typeface="Titillium Web"/>
                <a:ea typeface="Titillium Web"/>
                <a:cs typeface="Titillium Web"/>
                <a:sym typeface="Titillium Web"/>
              </a:rPr>
              <a:t>Optimizing</a:t>
            </a:r>
            <a:endParaRPr lang="en-US" dirty="0">
              <a:solidFill>
                <a:schemeClr val="dk1"/>
              </a:solidFill>
              <a:latin typeface="Titillium Web"/>
              <a:ea typeface="Titillium Web"/>
              <a:cs typeface="Titillium Web"/>
              <a:sym typeface="Titillium Web"/>
            </a:endParaRPr>
          </a:p>
        </p:txBody>
      </p:sp>
      <p:sp>
        <p:nvSpPr>
          <p:cNvPr id="483" name="Google Shape;483;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rot="5400000">
            <a:off x="3459879"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3842100" y="2242577"/>
            <a:ext cx="290278" cy="434790"/>
          </a:xfrm>
          <a:prstGeom prst="rect">
            <a:avLst/>
          </a:prstGeom>
        </p:spPr>
        <p:txBody>
          <a:bodyPr>
            <a:prstTxWarp prst="textPlain">
              <a:avLst/>
            </a:prstTxWarp>
          </a:bodyPr>
          <a:lstStyle/>
          <a:p>
            <a:pPr lvl="0" algn="ctr"/>
            <a:r>
              <a:rPr lang="en-IN" b="1" dirty="0">
                <a:solidFill>
                  <a:schemeClr val="lt1"/>
                </a:solidFill>
                <a:latin typeface="Titillium Web"/>
              </a:rPr>
              <a:t>T</a:t>
            </a:r>
            <a:endParaRPr b="1" i="0" dirty="0">
              <a:ln>
                <a:noFill/>
              </a:ln>
              <a:solidFill>
                <a:schemeClr val="lt1"/>
              </a:solidFill>
              <a:latin typeface="Titillium Web"/>
            </a:endParaRPr>
          </a:p>
        </p:txBody>
      </p:sp>
      <p:sp>
        <p:nvSpPr>
          <p:cNvPr id="488" name="Google Shape;488;p41"/>
          <p:cNvSpPr/>
          <p:nvPr/>
        </p:nvSpPr>
        <p:spPr>
          <a:xfrm>
            <a:off x="4857720" y="2250297"/>
            <a:ext cx="550910" cy="419968"/>
          </a:xfrm>
          <a:prstGeom prst="rect">
            <a:avLst/>
          </a:prstGeom>
        </p:spPr>
        <p:txBody>
          <a:bodyPr>
            <a:prstTxWarp prst="textPlain">
              <a:avLst/>
            </a:prstTxWarp>
          </a:bodyPr>
          <a:lstStyle/>
          <a:p>
            <a:pPr lvl="0" algn="ctr"/>
            <a:r>
              <a:rPr lang="en-IN" b="1" dirty="0">
                <a:solidFill>
                  <a:schemeClr val="lt1"/>
                </a:solidFill>
                <a:latin typeface="Titillium Web"/>
              </a:rPr>
              <a:t>R</a:t>
            </a:r>
            <a:endParaRPr b="1" i="0" dirty="0">
              <a:ln>
                <a:noFill/>
              </a:ln>
              <a:solidFill>
                <a:schemeClr val="lt1"/>
              </a:solidFill>
              <a:latin typeface="Titillium Web"/>
            </a:endParaRPr>
          </a:p>
        </p:txBody>
      </p:sp>
      <p:sp>
        <p:nvSpPr>
          <p:cNvPr id="489" name="Google Shape;489;p41"/>
          <p:cNvSpPr/>
          <p:nvPr/>
        </p:nvSpPr>
        <p:spPr>
          <a:xfrm>
            <a:off x="3807513" y="3348952"/>
            <a:ext cx="348333" cy="434790"/>
          </a:xfrm>
          <a:prstGeom prst="rect">
            <a:avLst/>
          </a:prstGeom>
        </p:spPr>
        <p:txBody>
          <a:bodyPr>
            <a:prstTxWarp prst="textPlain">
              <a:avLst/>
            </a:prstTxWarp>
          </a:bodyPr>
          <a:lstStyle/>
          <a:p>
            <a:pPr lvl="0" algn="ctr"/>
            <a:r>
              <a:rPr lang="en-IN" b="1" dirty="0">
                <a:solidFill>
                  <a:schemeClr val="lt1"/>
                </a:solidFill>
                <a:latin typeface="Titillium Web"/>
              </a:rPr>
              <a:t>I</a:t>
            </a:r>
            <a:endParaRPr b="1" i="0" dirty="0">
              <a:ln>
                <a:noFill/>
              </a:ln>
              <a:solidFill>
                <a:schemeClr val="lt1"/>
              </a:solidFill>
              <a:latin typeface="Titillium Web"/>
            </a:endParaRPr>
          </a:p>
        </p:txBody>
      </p:sp>
      <p:sp>
        <p:nvSpPr>
          <p:cNvPr id="490" name="Google Shape;490;p41"/>
          <p:cNvSpPr/>
          <p:nvPr/>
        </p:nvSpPr>
        <p:spPr>
          <a:xfrm>
            <a:off x="4971979" y="3356672"/>
            <a:ext cx="308806" cy="419968"/>
          </a:xfrm>
          <a:prstGeom prst="rect">
            <a:avLst/>
          </a:prstGeom>
        </p:spPr>
        <p:txBody>
          <a:bodyPr>
            <a:prstTxWarp prst="textPlain">
              <a:avLst/>
            </a:prstTxWarp>
          </a:bodyPr>
          <a:lstStyle/>
          <a:p>
            <a:pPr lvl="0" algn="ctr"/>
            <a:r>
              <a:rPr lang="en-IN" b="1" dirty="0">
                <a:solidFill>
                  <a:schemeClr val="lt1"/>
                </a:solidFill>
                <a:latin typeface="Titillium Web"/>
              </a:rPr>
              <a:t>o</a:t>
            </a:r>
            <a:endParaRPr b="1" i="0" dirty="0">
              <a:ln>
                <a:noFill/>
              </a:ln>
              <a:solidFill>
                <a:schemeClr val="lt1"/>
              </a:solidFill>
              <a:latin typeface="Titillium Web"/>
            </a:endParaRPr>
          </a:p>
        </p:txBody>
      </p:sp>
    </p:spTree>
    <p:extLst>
      <p:ext uri="{BB962C8B-B14F-4D97-AF65-F5344CB8AC3E}">
        <p14:creationId xmlns:p14="http://schemas.microsoft.com/office/powerpoint/2010/main" val="22170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83"/>
                                        </p:tgtEl>
                                        <p:attrNameLst>
                                          <p:attrName>style.visibility</p:attrName>
                                        </p:attrNameLst>
                                      </p:cBhvr>
                                      <p:to>
                                        <p:strVal val="visible"/>
                                      </p:to>
                                    </p:set>
                                    <p:animEffect transition="in" filter="fade">
                                      <p:cBhvr>
                                        <p:cTn id="11" dur="500"/>
                                        <p:tgtEl>
                                          <p:spTgt spid="4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4"/>
                                        </p:tgtEl>
                                        <p:attrNameLst>
                                          <p:attrName>style.visibility</p:attrName>
                                        </p:attrNameLst>
                                      </p:cBhvr>
                                      <p:to>
                                        <p:strVal val="visible"/>
                                      </p:to>
                                    </p:set>
                                    <p:animEffect transition="in" filter="fade">
                                      <p:cBhvr>
                                        <p:cTn id="16" dur="500"/>
                                        <p:tgtEl>
                                          <p:spTgt spid="48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6"/>
                                        </p:tgtEl>
                                        <p:attrNameLst>
                                          <p:attrName>style.visibility</p:attrName>
                                        </p:attrNameLst>
                                      </p:cBhvr>
                                      <p:to>
                                        <p:strVal val="visible"/>
                                      </p:to>
                                    </p:set>
                                    <p:animEffect transition="in" filter="fade">
                                      <p:cBhvr>
                                        <p:cTn id="21" dur="500"/>
                                        <p:tgtEl>
                                          <p:spTgt spid="4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85"/>
                                        </p:tgtEl>
                                        <p:attrNameLst>
                                          <p:attrName>style.visibility</p:attrName>
                                        </p:attrNameLst>
                                      </p:cBhvr>
                                      <p:to>
                                        <p:strVal val="visible"/>
                                      </p:to>
                                    </p:set>
                                    <p:animEffect transition="in" filter="fade">
                                      <p:cBhvr>
                                        <p:cTn id="26" dur="500"/>
                                        <p:tgtEl>
                                          <p:spTgt spid="48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79"/>
                                        </p:tgtEl>
                                        <p:attrNameLst>
                                          <p:attrName>style.visibility</p:attrName>
                                        </p:attrNameLst>
                                      </p:cBhvr>
                                      <p:to>
                                        <p:strVal val="visible"/>
                                      </p:to>
                                    </p:set>
                                    <p:anim calcmode="lin" valueType="num">
                                      <p:cBhvr additive="base">
                                        <p:cTn id="31" dur="500" fill="hold"/>
                                        <p:tgtEl>
                                          <p:spTgt spid="479"/>
                                        </p:tgtEl>
                                        <p:attrNameLst>
                                          <p:attrName>ppt_x</p:attrName>
                                        </p:attrNameLst>
                                      </p:cBhvr>
                                      <p:tavLst>
                                        <p:tav tm="0">
                                          <p:val>
                                            <p:strVal val="0-#ppt_w/2"/>
                                          </p:val>
                                        </p:tav>
                                        <p:tav tm="100000">
                                          <p:val>
                                            <p:strVal val="#ppt_x"/>
                                          </p:val>
                                        </p:tav>
                                      </p:tavLst>
                                    </p:anim>
                                    <p:anim calcmode="lin" valueType="num">
                                      <p:cBhvr additive="base">
                                        <p:cTn id="32" dur="500" fill="hold"/>
                                        <p:tgtEl>
                                          <p:spTgt spid="47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80"/>
                                        </p:tgtEl>
                                        <p:attrNameLst>
                                          <p:attrName>style.visibility</p:attrName>
                                        </p:attrNameLst>
                                      </p:cBhvr>
                                      <p:to>
                                        <p:strVal val="visible"/>
                                      </p:to>
                                    </p:set>
                                    <p:anim calcmode="lin" valueType="num">
                                      <p:cBhvr additive="base">
                                        <p:cTn id="37" dur="500" fill="hold"/>
                                        <p:tgtEl>
                                          <p:spTgt spid="480"/>
                                        </p:tgtEl>
                                        <p:attrNameLst>
                                          <p:attrName>ppt_x</p:attrName>
                                        </p:attrNameLst>
                                      </p:cBhvr>
                                      <p:tavLst>
                                        <p:tav tm="0">
                                          <p:val>
                                            <p:strVal val="1+#ppt_w/2"/>
                                          </p:val>
                                        </p:tav>
                                        <p:tav tm="100000">
                                          <p:val>
                                            <p:strVal val="#ppt_x"/>
                                          </p:val>
                                        </p:tav>
                                      </p:tavLst>
                                    </p:anim>
                                    <p:anim calcmode="lin" valueType="num">
                                      <p:cBhvr additive="base">
                                        <p:cTn id="38" dur="500" fill="hold"/>
                                        <p:tgtEl>
                                          <p:spTgt spid="48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81"/>
                                        </p:tgtEl>
                                        <p:attrNameLst>
                                          <p:attrName>style.visibility</p:attrName>
                                        </p:attrNameLst>
                                      </p:cBhvr>
                                      <p:to>
                                        <p:strVal val="visible"/>
                                      </p:to>
                                    </p:set>
                                    <p:anim calcmode="lin" valueType="num">
                                      <p:cBhvr additive="base">
                                        <p:cTn id="43" dur="500" fill="hold"/>
                                        <p:tgtEl>
                                          <p:spTgt spid="481"/>
                                        </p:tgtEl>
                                        <p:attrNameLst>
                                          <p:attrName>ppt_x</p:attrName>
                                        </p:attrNameLst>
                                      </p:cBhvr>
                                      <p:tavLst>
                                        <p:tav tm="0">
                                          <p:val>
                                            <p:strVal val="0-#ppt_w/2"/>
                                          </p:val>
                                        </p:tav>
                                        <p:tav tm="100000">
                                          <p:val>
                                            <p:strVal val="#ppt_x"/>
                                          </p:val>
                                        </p:tav>
                                      </p:tavLst>
                                    </p:anim>
                                    <p:anim calcmode="lin" valueType="num">
                                      <p:cBhvr additive="base">
                                        <p:cTn id="44" dur="500" fill="hold"/>
                                        <p:tgtEl>
                                          <p:spTgt spid="48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82"/>
                                        </p:tgtEl>
                                        <p:attrNameLst>
                                          <p:attrName>style.visibility</p:attrName>
                                        </p:attrNameLst>
                                      </p:cBhvr>
                                      <p:to>
                                        <p:strVal val="visible"/>
                                      </p:to>
                                    </p:set>
                                    <p:anim calcmode="lin" valueType="num">
                                      <p:cBhvr additive="base">
                                        <p:cTn id="49" dur="500" fill="hold"/>
                                        <p:tgtEl>
                                          <p:spTgt spid="482"/>
                                        </p:tgtEl>
                                        <p:attrNameLst>
                                          <p:attrName>ppt_x</p:attrName>
                                        </p:attrNameLst>
                                      </p:cBhvr>
                                      <p:tavLst>
                                        <p:tav tm="0">
                                          <p:val>
                                            <p:strVal val="1+#ppt_w/2"/>
                                          </p:val>
                                        </p:tav>
                                        <p:tav tm="100000">
                                          <p:val>
                                            <p:strVal val="#ppt_x"/>
                                          </p:val>
                                        </p:tav>
                                      </p:tavLst>
                                    </p:anim>
                                    <p:anim calcmode="lin" valueType="num">
                                      <p:cBhvr additive="base">
                                        <p:cTn id="50" dur="500" fill="hold"/>
                                        <p:tgtEl>
                                          <p:spTgt spid="4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p:bldP spid="479" grpId="0" animBg="1"/>
      <p:bldP spid="480" grpId="0" animBg="1"/>
      <p:bldP spid="481" grpId="0" animBg="1"/>
      <p:bldP spid="482" grpId="0" animBg="1"/>
      <p:bldP spid="483" grpId="0" animBg="1"/>
      <p:bldP spid="484" grpId="0" animBg="1"/>
      <p:bldP spid="485" grpId="0" animBg="1"/>
      <p:bldP spid="48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txBox="1">
            <a:spLocks noGrp="1"/>
          </p:cNvSpPr>
          <p:nvPr>
            <p:ph type="ctrTitle" idx="4294967295"/>
          </p:nvPr>
        </p:nvSpPr>
        <p:spPr>
          <a:xfrm>
            <a:off x="791499" y="440350"/>
            <a:ext cx="64242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600"/>
              <a:t>THANKS!</a:t>
            </a:r>
            <a:endParaRPr sz="9600"/>
          </a:p>
        </p:txBody>
      </p:sp>
      <p:sp>
        <p:nvSpPr>
          <p:cNvPr id="366" name="Google Shape;366;p34"/>
          <p:cNvSpPr txBox="1">
            <a:spLocks noGrp="1"/>
          </p:cNvSpPr>
          <p:nvPr>
            <p:ph type="subTitle" idx="4294967295"/>
          </p:nvPr>
        </p:nvSpPr>
        <p:spPr>
          <a:xfrm>
            <a:off x="855300" y="1639975"/>
            <a:ext cx="4035048" cy="219373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2"/>
                </a:solidFill>
                <a:latin typeface="Titillium Web"/>
                <a:ea typeface="Titillium Web"/>
                <a:cs typeface="Titillium Web"/>
                <a:sym typeface="Titillium Web"/>
              </a:rPr>
              <a:t>Any questions?</a:t>
            </a:r>
            <a:endParaRPr b="1" dirty="0">
              <a:solidFill>
                <a:schemeClr val="accent2"/>
              </a:solidFill>
              <a:latin typeface="Titillium Web"/>
              <a:ea typeface="Titillium Web"/>
              <a:cs typeface="Titillium Web"/>
              <a:sym typeface="Titillium Web"/>
            </a:endParaRPr>
          </a:p>
          <a:p>
            <a:pPr marL="0" lvl="0" indent="0" algn="l" rtl="0">
              <a:spcBef>
                <a:spcPts val="1000"/>
              </a:spcBef>
              <a:spcAft>
                <a:spcPts val="0"/>
              </a:spcAft>
              <a:buNone/>
            </a:pPr>
            <a:r>
              <a:rPr lang="en" dirty="0"/>
              <a:t>You can find me at:</a:t>
            </a:r>
            <a:endParaRPr dirty="0"/>
          </a:p>
          <a:p>
            <a:pPr marL="457200" lvl="0" indent="-381000" algn="l" rtl="0">
              <a:spcBef>
                <a:spcPts val="1000"/>
              </a:spcBef>
              <a:spcAft>
                <a:spcPts val="0"/>
              </a:spcAft>
              <a:buSzPts val="2400"/>
              <a:buChar char="⦿"/>
            </a:pPr>
            <a:r>
              <a:rPr lang="en" dirty="0"/>
              <a:t>@MaratheVinayak</a:t>
            </a:r>
            <a:endParaRPr dirty="0"/>
          </a:p>
          <a:p>
            <a:pPr marL="457200" lvl="0" indent="-381000" algn="l" rtl="0">
              <a:spcBef>
                <a:spcPts val="0"/>
              </a:spcBef>
              <a:spcAft>
                <a:spcPts val="0"/>
              </a:spcAft>
              <a:buSzPts val="2400"/>
              <a:buChar char="⦿"/>
            </a:pPr>
            <a:r>
              <a:rPr lang="en-US" dirty="0"/>
              <a:t>https://github.com/v1git12</a:t>
            </a:r>
            <a:endParaRPr dirty="0"/>
          </a:p>
        </p:txBody>
      </p:sp>
      <p:pic>
        <p:nvPicPr>
          <p:cNvPr id="367" name="Google Shape;367;p34"/>
          <p:cNvPicPr preferRelativeResize="0"/>
          <p:nvPr/>
        </p:nvPicPr>
        <p:blipFill>
          <a:blip r:embed="rId3">
            <a:extLst>
              <a:ext uri="{837473B0-CC2E-450A-ABE3-18F120FF3D39}">
                <a1611:picAttrSrcUrl xmlns:a1611="http://schemas.microsoft.com/office/drawing/2016/11/main" r:id="rId4"/>
              </a:ext>
            </a:extLst>
          </a:blip>
          <a:srcRect t="6331" b="6331"/>
          <a:stretch/>
        </p:blipFill>
        <p:spPr>
          <a:xfrm flipH="1">
            <a:off x="1928301" y="911351"/>
            <a:ext cx="7287900" cy="4232100"/>
          </a:xfrm>
          <a:prstGeom prst="rtTriangle">
            <a:avLst/>
          </a:prstGeom>
          <a:noFill/>
          <a:ln>
            <a:noFill/>
          </a:ln>
        </p:spPr>
      </p:pic>
      <p:sp>
        <p:nvSpPr>
          <p:cNvPr id="368" name="Google Shape;36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74704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9D04-D92C-7F5B-E072-1A1937180079}"/>
              </a:ext>
            </a:extLst>
          </p:cNvPr>
          <p:cNvSpPr>
            <a:spLocks noGrp="1"/>
          </p:cNvSpPr>
          <p:nvPr>
            <p:ph type="title"/>
          </p:nvPr>
        </p:nvSpPr>
        <p:spPr>
          <a:xfrm>
            <a:off x="758709" y="810243"/>
            <a:ext cx="7433400" cy="497100"/>
          </a:xfrm>
        </p:spPr>
        <p:txBody>
          <a:bodyPr/>
          <a:lstStyle/>
          <a:p>
            <a:pPr algn="ctr"/>
            <a:r>
              <a:rPr lang="en-IN" dirty="0"/>
              <a:t>Approach</a:t>
            </a:r>
            <a:endParaRPr lang="en-US" dirty="0"/>
          </a:p>
        </p:txBody>
      </p:sp>
      <p:sp>
        <p:nvSpPr>
          <p:cNvPr id="5" name="Slide Number Placeholder 4">
            <a:extLst>
              <a:ext uri="{FF2B5EF4-FFF2-40B4-BE49-F238E27FC236}">
                <a16:creationId xmlns:a16="http://schemas.microsoft.com/office/drawing/2014/main" id="{B7183075-08A5-7952-9A92-24FCD913F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7" name="Picture 6">
            <a:extLst>
              <a:ext uri="{FF2B5EF4-FFF2-40B4-BE49-F238E27FC236}">
                <a16:creationId xmlns:a16="http://schemas.microsoft.com/office/drawing/2014/main" id="{3AC8F7DD-605A-3217-EC9E-1A9E9E0FE468}"/>
              </a:ext>
            </a:extLst>
          </p:cNvPr>
          <p:cNvPicPr>
            <a:picLocks noChangeAspect="1"/>
          </p:cNvPicPr>
          <p:nvPr/>
        </p:nvPicPr>
        <p:blipFill>
          <a:blip r:embed="rId2"/>
          <a:stretch>
            <a:fillRect/>
          </a:stretch>
        </p:blipFill>
        <p:spPr>
          <a:xfrm>
            <a:off x="1199839" y="1540128"/>
            <a:ext cx="6551140" cy="3209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1199840" y="1540128"/>
            <a:ext cx="6551140" cy="3209723"/>
          </a:xfrm>
          <a:prstGeom prst="rect">
            <a:avLst/>
          </a:prstGeom>
        </p:spPr>
      </p:pic>
    </p:spTree>
    <p:extLst>
      <p:ext uri="{BB962C8B-B14F-4D97-AF65-F5344CB8AC3E}">
        <p14:creationId xmlns:p14="http://schemas.microsoft.com/office/powerpoint/2010/main" val="88276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118" name="Google Shape;118;p15"/>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IN" b="1" dirty="0"/>
              <a:t>How we predict the target variable</a:t>
            </a:r>
            <a:endParaRPr b="1" dirty="0"/>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2</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20473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algn="ctr"/>
            <a:r>
              <a:rPr lang="en-US" dirty="0"/>
              <a:t>BUSINESS</a:t>
            </a:r>
            <a:r>
              <a:rPr lang="en-US" b="0" dirty="0">
                <a:solidFill>
                  <a:srgbClr val="82C6FF"/>
                </a:solidFill>
                <a:latin typeface="Courier New" panose="02070309020205020404" pitchFamily="49" charset="0"/>
              </a:rPr>
              <a:t> </a:t>
            </a:r>
            <a:r>
              <a:rPr lang="en-US" dirty="0"/>
              <a:t>PROBLEM</a:t>
            </a:r>
            <a:r>
              <a:rPr lang="en-US" dirty="0">
                <a:solidFill>
                  <a:srgbClr val="82C6FF"/>
                </a:solidFill>
                <a:latin typeface="Courier New" panose="02070309020205020404" pitchFamily="49" charset="0"/>
              </a:rPr>
              <a:t> </a:t>
            </a:r>
            <a:r>
              <a:rPr lang="en-US" dirty="0"/>
              <a:t>OVERVIEW</a:t>
            </a:r>
            <a:br>
              <a:rPr lang="en-US" b="0" dirty="0">
                <a:solidFill>
                  <a:srgbClr val="D4D4D4"/>
                </a:solidFill>
                <a:effectLst/>
                <a:latin typeface="Courier New" panose="02070309020205020404" pitchFamily="49" charset="0"/>
              </a:rPr>
            </a:br>
            <a:endParaRPr lang="en-US" dirty="0"/>
          </a:p>
        </p:txBody>
      </p:sp>
      <p:sp>
        <p:nvSpPr>
          <p:cNvPr id="102" name="Google Shape;102;p13"/>
          <p:cNvSpPr txBox="1">
            <a:spLocks noGrp="1"/>
          </p:cNvSpPr>
          <p:nvPr>
            <p:ph type="body" idx="1"/>
          </p:nvPr>
        </p:nvSpPr>
        <p:spPr>
          <a:xfrm>
            <a:off x="988764" y="1988501"/>
            <a:ext cx="6833694" cy="1821900"/>
          </a:xfrm>
          <a:prstGeom prst="rect">
            <a:avLst/>
          </a:prstGeom>
        </p:spPr>
        <p:txBody>
          <a:bodyPr spcFirstLastPara="1" wrap="square" lIns="0" tIns="0" rIns="0" bIns="0" anchor="t" anchorCtr="0">
            <a:noAutofit/>
          </a:bodyPr>
          <a:lstStyle/>
          <a:p>
            <a:pPr marL="101600" indent="0" algn="just">
              <a:buNone/>
            </a:pPr>
            <a:r>
              <a:rPr lang="en-US" sz="1100" b="0" i="0" dirty="0">
                <a:solidFill>
                  <a:schemeClr val="tx1"/>
                </a:solidFill>
                <a:effectLst/>
                <a:latin typeface="Roboto" panose="02000000000000000000" pitchFamily="2" charset="0"/>
              </a:rPr>
              <a:t>The problem statement for the NYC taxi trip time prediction project is to accurately predict the time it takes for a taxi to travel from one location to another in New York City. The objective is to develop a machine learning model that takes into account various factors such as time of day, and origin-destination pairs to make its predictions.</a:t>
            </a:r>
          </a:p>
          <a:p>
            <a:pPr marL="101600" indent="0" algn="just">
              <a:buNone/>
            </a:pPr>
            <a:r>
              <a:rPr lang="en-US" sz="1100" b="0" i="0" dirty="0">
                <a:solidFill>
                  <a:schemeClr val="tx1"/>
                </a:solidFill>
                <a:effectLst/>
                <a:latin typeface="Roboto" panose="02000000000000000000" pitchFamily="2" charset="0"/>
              </a:rPr>
              <a:t>The challenge lies in capturing the complex relationships between the various factors that influence taxi trip times </a:t>
            </a:r>
            <a:r>
              <a:rPr lang="en-US" sz="1100" i="0" dirty="0">
                <a:solidFill>
                  <a:schemeClr val="tx1"/>
                </a:solidFill>
                <a:effectLst/>
                <a:latin typeface="Roboto" panose="02000000000000000000" pitchFamily="2" charset="0"/>
              </a:rPr>
              <a:t>and</a:t>
            </a:r>
            <a:r>
              <a:rPr lang="en-US" sz="1100" b="0" i="0" dirty="0">
                <a:solidFill>
                  <a:schemeClr val="tx1"/>
                </a:solidFill>
                <a:effectLst/>
                <a:latin typeface="Roboto" panose="02000000000000000000" pitchFamily="2" charset="0"/>
              </a:rPr>
              <a:t> accurately predicting the trip duration for any given trip.</a:t>
            </a:r>
          </a:p>
          <a:p>
            <a:pPr marL="101600" indent="0" algn="just">
              <a:buNone/>
            </a:pPr>
            <a:r>
              <a:rPr lang="en-US" sz="1100" b="0" i="0" dirty="0">
                <a:solidFill>
                  <a:schemeClr val="tx1"/>
                </a:solidFill>
                <a:effectLst/>
                <a:latin typeface="Roboto" panose="02000000000000000000" pitchFamily="2" charset="0"/>
              </a:rPr>
              <a:t>The solution to this problem will have practical applications for taxi drivers and passengers, as well as for transportation planning and optimization. Accurate taxi trip time predictions can help drivers plan their routes more effectively and reduce the time and cost of travel for passengers. It can also be used to improve the city's transportation infrastructure and to develop more efficient transportation systems.</a:t>
            </a:r>
          </a:p>
          <a:p>
            <a:pPr marL="0" lvl="0" indent="0" algn="just" rtl="0">
              <a:spcBef>
                <a:spcPts val="0"/>
              </a:spcBef>
              <a:spcAft>
                <a:spcPts val="0"/>
              </a:spcAft>
              <a:buClr>
                <a:schemeClr val="dk1"/>
              </a:buClr>
              <a:buSzPts val="1100"/>
              <a:buFont typeface="Arial"/>
              <a:buNone/>
            </a:pPr>
            <a:endParaRPr sz="1400" dirty="0">
              <a:solidFill>
                <a:schemeClr val="tx1"/>
              </a:solidFill>
            </a:endParaRPr>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3176</Words>
  <Application>Microsoft Office PowerPoint</Application>
  <PresentationFormat>On-screen Show (16:9)</PresentationFormat>
  <Paragraphs>382</Paragraphs>
  <Slides>67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Titillium Web</vt:lpstr>
      <vt:lpstr>Roboto</vt:lpstr>
      <vt:lpstr>Calibri</vt:lpstr>
      <vt:lpstr>Arial</vt:lpstr>
      <vt:lpstr>Söhne</vt:lpstr>
      <vt:lpstr>Courier New</vt:lpstr>
      <vt:lpstr>Source Sans Pro</vt:lpstr>
      <vt:lpstr>Wingdings</vt:lpstr>
      <vt:lpstr>Donalbain template</vt:lpstr>
      <vt:lpstr>Capstone Project  NYC taxi trip time Prediction</vt:lpstr>
      <vt:lpstr>TEAM PRESENTATION</vt:lpstr>
      <vt:lpstr>ROADMAP</vt:lpstr>
      <vt:lpstr>Introduction</vt:lpstr>
      <vt:lpstr>INTRODUCTION</vt:lpstr>
      <vt:lpstr>Project Architecture</vt:lpstr>
      <vt:lpstr>Approach</vt:lpstr>
      <vt:lpstr>Problem Statement</vt:lpstr>
      <vt:lpstr>BUSINESS PROBLEM OVERVIEW </vt:lpstr>
      <vt:lpstr>Understanding Data</vt:lpstr>
      <vt:lpstr>Understanding Data</vt:lpstr>
      <vt:lpstr>Understanding Variables</vt:lpstr>
      <vt:lpstr>Variables Description</vt:lpstr>
      <vt:lpstr>Unique Values in our Variables</vt:lpstr>
      <vt:lpstr>Python Libraries Used in this project</vt:lpstr>
      <vt:lpstr>Data Wrangling (EDA)</vt:lpstr>
      <vt:lpstr>Overall Insights</vt:lpstr>
      <vt:lpstr>Overall Insights</vt:lpstr>
      <vt:lpstr>Overall Insights</vt:lpstr>
      <vt:lpstr>Data Visualization &amp; Business Insights</vt:lpstr>
      <vt:lpstr>Heatmap of pickup locations in NYC</vt:lpstr>
      <vt:lpstr>Heatmap of dropoff locations in NYC</vt:lpstr>
      <vt:lpstr>Pickup markers &amp; hottest place for pickup</vt:lpstr>
      <vt:lpstr>Most pickup Locations in NYC</vt:lpstr>
      <vt:lpstr>Route Map</vt:lpstr>
      <vt:lpstr>Pickup Hours</vt:lpstr>
      <vt:lpstr>Bar Plots</vt:lpstr>
      <vt:lpstr>Passenger Counts</vt:lpstr>
      <vt:lpstr>Number of trips</vt:lpstr>
      <vt:lpstr>Trip Duration</vt:lpstr>
      <vt:lpstr>Trip Duration</vt:lpstr>
      <vt:lpstr>Trip Duration in 10 minute slab</vt:lpstr>
      <vt:lpstr>All about Vendor</vt:lpstr>
      <vt:lpstr>Scatter Plots</vt:lpstr>
      <vt:lpstr>Hypothesis Testing</vt:lpstr>
      <vt:lpstr>Hypothesis Test 1</vt:lpstr>
      <vt:lpstr>Result</vt:lpstr>
      <vt:lpstr>Hypothesis Test 2</vt:lpstr>
      <vt:lpstr>Result</vt:lpstr>
      <vt:lpstr>Result</vt:lpstr>
      <vt:lpstr>Hypothesis Test 3</vt:lpstr>
      <vt:lpstr>Result</vt:lpstr>
      <vt:lpstr>Data Prepocessing &amp; Feature Engineering</vt:lpstr>
      <vt:lpstr>Feature Manipulation</vt:lpstr>
      <vt:lpstr>Feature Manipulation</vt:lpstr>
      <vt:lpstr>Handling Outliers</vt:lpstr>
      <vt:lpstr>Feature Engineering</vt:lpstr>
      <vt:lpstr>Outliers Treatment</vt:lpstr>
      <vt:lpstr>Outliers Treatment</vt:lpstr>
      <vt:lpstr>Dealing with Skewness</vt:lpstr>
      <vt:lpstr>Dealing with Skewness</vt:lpstr>
      <vt:lpstr>Imbalanced Data</vt:lpstr>
      <vt:lpstr>Feature Selection</vt:lpstr>
      <vt:lpstr>Data Splitting</vt:lpstr>
      <vt:lpstr>Model Implementation</vt:lpstr>
      <vt:lpstr>Model 1 : Linear Regression</vt:lpstr>
      <vt:lpstr>Model 2 : Ridge</vt:lpstr>
      <vt:lpstr>Model 3 : Lasso</vt:lpstr>
      <vt:lpstr>Model 4 : Random Forest Regressor</vt:lpstr>
      <vt:lpstr>Most Important Feature</vt:lpstr>
      <vt:lpstr>Best Model</vt:lpstr>
      <vt:lpstr>Future Work</vt:lpstr>
      <vt:lpstr>Future Work</vt:lpstr>
      <vt:lpstr>Conclusion</vt:lpstr>
      <vt:lpstr>Conclusion</vt:lpstr>
      <vt:lpstr>Advantages TRIO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NYC taxi trip time Prediction</dc:title>
  <dc:creator>Vinayak</dc:creator>
  <cp:lastModifiedBy>Vinayak</cp:lastModifiedBy>
  <cp:revision>6</cp:revision>
  <dcterms:modified xsi:type="dcterms:W3CDTF">2023-02-28T14:24:37Z</dcterms:modified>
</cp:coreProperties>
</file>